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0" r:id="rId3"/>
    <p:sldId id="261" r:id="rId4"/>
    <p:sldId id="270" r:id="rId5"/>
    <p:sldId id="262" r:id="rId6"/>
    <p:sldId id="269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5834" autoAdjust="0"/>
  </p:normalViewPr>
  <p:slideViewPr>
    <p:cSldViewPr snapToGrid="0">
      <p:cViewPr varScale="1">
        <p:scale>
          <a:sx n="84" d="100"/>
          <a:sy n="84" d="100"/>
        </p:scale>
        <p:origin x="14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54313-824D-4CDC-ACE5-E9E7A3DA3E91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ED9E4-BBC2-41AB-9AA2-A370BF5AF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552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>
            <a:spLocks noGrp="1"/>
          </p:cNvSpPr>
          <p:nvPr>
            <p:ph type="body" idx="1"/>
          </p:nvPr>
        </p:nvSpPr>
        <p:spPr>
          <a:xfrm>
            <a:off x="680880" y="4721306"/>
            <a:ext cx="5447030" cy="4472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25" tIns="45900" rIns="91825" bIns="459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68012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:notes"/>
          <p:cNvSpPr txBox="1">
            <a:spLocks noGrp="1"/>
          </p:cNvSpPr>
          <p:nvPr>
            <p:ph type="body" idx="1"/>
          </p:nvPr>
        </p:nvSpPr>
        <p:spPr>
          <a:xfrm>
            <a:off x="680880" y="4721306"/>
            <a:ext cx="5447030" cy="4472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25" tIns="45900" rIns="91825" bIns="459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76027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fed5f74b7_1_0:notes"/>
          <p:cNvSpPr txBox="1">
            <a:spLocks noGrp="1"/>
          </p:cNvSpPr>
          <p:nvPr>
            <p:ph type="body" idx="1"/>
          </p:nvPr>
        </p:nvSpPr>
        <p:spPr>
          <a:xfrm>
            <a:off x="680880" y="4721306"/>
            <a:ext cx="5447100" cy="44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25" tIns="45900" rIns="91825" bIns="459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g3fed5f74b7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66017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6:notes"/>
          <p:cNvSpPr txBox="1">
            <a:spLocks noGrp="1"/>
          </p:cNvSpPr>
          <p:nvPr>
            <p:ph type="body" idx="1"/>
          </p:nvPr>
        </p:nvSpPr>
        <p:spPr>
          <a:xfrm>
            <a:off x="680880" y="4721306"/>
            <a:ext cx="5447030" cy="4472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25" tIns="45900" rIns="91825" bIns="459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58584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6:notes"/>
          <p:cNvSpPr txBox="1">
            <a:spLocks noGrp="1"/>
          </p:cNvSpPr>
          <p:nvPr>
            <p:ph type="body" idx="1"/>
          </p:nvPr>
        </p:nvSpPr>
        <p:spPr>
          <a:xfrm>
            <a:off x="680880" y="4721306"/>
            <a:ext cx="5447030" cy="4472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25" tIns="45900" rIns="91825" bIns="459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70233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8:notes"/>
          <p:cNvSpPr txBox="1">
            <a:spLocks noGrp="1"/>
          </p:cNvSpPr>
          <p:nvPr>
            <p:ph type="body" idx="1"/>
          </p:nvPr>
        </p:nvSpPr>
        <p:spPr>
          <a:xfrm>
            <a:off x="680880" y="4721305"/>
            <a:ext cx="5446961" cy="4472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25" tIns="45900" rIns="91825" bIns="459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92918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01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17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23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98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28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52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12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78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16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45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7D6D-85F9-4E0E-B8EF-5210E3F3F7F7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21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37D6D-85F9-4E0E-B8EF-5210E3F3F7F7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D4912-6083-4F1A-A46B-A1DD2D292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18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rus/docs/K1500000375#z2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8259854#sub_id=296000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online.zakon.kz/Document/?doc_id=3197708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"/>
          <p:cNvSpPr/>
          <p:nvPr/>
        </p:nvSpPr>
        <p:spPr>
          <a:xfrm>
            <a:off x="5347988" y="912760"/>
            <a:ext cx="623244" cy="552514"/>
          </a:xfrm>
          <a:prstGeom prst="rightArrow">
            <a:avLst>
              <a:gd name="adj1" fmla="val 50000"/>
              <a:gd name="adj2" fmla="val 50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1"/>
          <p:cNvSpPr txBox="1"/>
          <p:nvPr/>
        </p:nvSpPr>
        <p:spPr>
          <a:xfrm>
            <a:off x="5971230" y="439143"/>
            <a:ext cx="6023062" cy="121958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t" anchorCtr="0">
            <a:noAutofit/>
          </a:bodyPr>
          <a:lstStyle/>
          <a:p>
            <a:pPr algn="just">
              <a:buClr>
                <a:srgbClr val="000000"/>
              </a:buClr>
              <a:buSzPts val="1600"/>
            </a:pPr>
            <a:r>
              <a:rPr lang="ru-RU" sz="1200" dirty="0" smtClean="0">
                <a:latin typeface="Arial"/>
                <a:ea typeface="Arial"/>
                <a:cs typeface="Arial"/>
                <a:sym typeface="Arial"/>
              </a:rPr>
              <a:t>Председатель Совета: </a:t>
            </a:r>
            <a:r>
              <a:rPr lang="ru-RU" sz="1200" b="1" dirty="0" smtClean="0">
                <a:latin typeface="Arial"/>
                <a:ea typeface="Arial"/>
                <a:cs typeface="Arial"/>
                <a:sym typeface="Arial"/>
              </a:rPr>
              <a:t>ПРЕЗИДЕНТ РЕСПУБЛИКИ КАЗАХСТАН</a:t>
            </a:r>
          </a:p>
          <a:p>
            <a:pPr algn="just">
              <a:buClr>
                <a:srgbClr val="000000"/>
              </a:buClr>
              <a:buSzPts val="1600"/>
            </a:pPr>
            <a:r>
              <a:rPr lang="ru-RU" sz="1200" dirty="0" smtClean="0">
                <a:latin typeface="Arial"/>
                <a:ea typeface="Arial"/>
                <a:cs typeface="Arial"/>
                <a:sym typeface="Arial"/>
              </a:rPr>
              <a:t>Рабочий </a:t>
            </a:r>
            <a:r>
              <a:rPr lang="ru-RU" sz="1200" dirty="0">
                <a:latin typeface="Arial"/>
                <a:ea typeface="Arial"/>
                <a:cs typeface="Arial"/>
                <a:sym typeface="Arial"/>
              </a:rPr>
              <a:t>орган Совета: </a:t>
            </a:r>
            <a:r>
              <a:rPr lang="ru-RU" sz="1200" b="1" dirty="0" smtClean="0">
                <a:latin typeface="Arial"/>
                <a:ea typeface="Arial"/>
                <a:cs typeface="Arial"/>
                <a:sym typeface="Arial"/>
              </a:rPr>
              <a:t>КОМИТЕТ ПО ИНВЕСТИЦИЯМ МИД РК</a:t>
            </a:r>
            <a:endParaRPr lang="ru-RU" sz="1200" b="1" dirty="0">
              <a:latin typeface="Arial"/>
              <a:ea typeface="Arial"/>
              <a:cs typeface="Arial"/>
              <a:sym typeface="Arial"/>
            </a:endParaRPr>
          </a:p>
          <a:p>
            <a:pPr algn="just">
              <a:buClr>
                <a:srgbClr val="000000"/>
              </a:buClr>
              <a:buSzPts val="1600"/>
            </a:pPr>
            <a:r>
              <a:rPr lang="ru-RU" sz="1000" dirty="0" smtClean="0">
                <a:latin typeface="Arial"/>
                <a:ea typeface="Arial"/>
                <a:cs typeface="Arial"/>
                <a:sym typeface="Arial"/>
              </a:rPr>
              <a:t>Основная </a:t>
            </a:r>
            <a:r>
              <a:rPr lang="ru-RU" sz="1000" dirty="0">
                <a:latin typeface="Arial"/>
                <a:ea typeface="Arial"/>
                <a:cs typeface="Arial"/>
                <a:sym typeface="Arial"/>
              </a:rPr>
              <a:t>задача </a:t>
            </a:r>
            <a:r>
              <a:rPr lang="ru-RU" sz="1000" dirty="0" smtClean="0"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ru-RU" sz="1000" dirty="0">
                <a:latin typeface="Arial"/>
                <a:ea typeface="Arial"/>
                <a:cs typeface="Arial"/>
                <a:sym typeface="Arial"/>
              </a:rPr>
              <a:t>разработка рекомендаций и предложений по определению основных направлений инвестиционной политики РК; </a:t>
            </a:r>
            <a:r>
              <a:rPr lang="ru-RU" sz="1000" dirty="0" smtClean="0">
                <a:latin typeface="Arial"/>
                <a:ea typeface="Arial"/>
                <a:cs typeface="Arial"/>
                <a:sym typeface="Arial"/>
              </a:rPr>
              <a:t>улучшению </a:t>
            </a:r>
            <a:r>
              <a:rPr lang="ru-RU" sz="1000" dirty="0">
                <a:latin typeface="Arial"/>
                <a:ea typeface="Arial"/>
                <a:cs typeface="Arial"/>
                <a:sym typeface="Arial"/>
              </a:rPr>
              <a:t>инвестиционного климата в РК, совершенствованию нормативной правовой базы РК об инвестициях.</a:t>
            </a:r>
          </a:p>
          <a:p>
            <a:pPr algn="just">
              <a:buClr>
                <a:srgbClr val="000000"/>
              </a:buClr>
              <a:buSzPts val="1600"/>
            </a:pPr>
            <a:r>
              <a:rPr lang="ru-RU" sz="1200" dirty="0">
                <a:latin typeface="Arial"/>
                <a:ea typeface="Arial"/>
                <a:cs typeface="Arial"/>
                <a:sym typeface="Arial"/>
              </a:rPr>
              <a:t>Персональный состав Совета </a:t>
            </a:r>
            <a:r>
              <a:rPr lang="ru-RU" sz="1200" b="1" dirty="0">
                <a:latin typeface="Arial"/>
                <a:ea typeface="Arial"/>
                <a:cs typeface="Arial"/>
                <a:sym typeface="Arial"/>
              </a:rPr>
              <a:t>утверждается </a:t>
            </a:r>
            <a:r>
              <a:rPr lang="ru-RU" sz="1200" b="1" dirty="0" smtClean="0">
                <a:latin typeface="Arial"/>
                <a:ea typeface="Arial"/>
                <a:cs typeface="Arial"/>
                <a:sym typeface="Arial"/>
              </a:rPr>
              <a:t>Президентом РК</a:t>
            </a:r>
            <a:r>
              <a:rPr lang="ru-RU" sz="1200" dirty="0" smtClean="0">
                <a:latin typeface="Arial"/>
                <a:ea typeface="Arial"/>
                <a:cs typeface="Arial"/>
                <a:sym typeface="Arial"/>
              </a:rPr>
              <a:t>.</a:t>
            </a:r>
            <a:endParaRPr sz="12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1"/>
          <p:cNvSpPr/>
          <p:nvPr/>
        </p:nvSpPr>
        <p:spPr>
          <a:xfrm>
            <a:off x="9839" y="3579282"/>
            <a:ext cx="5277636" cy="1396742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just">
              <a:buClr>
                <a:srgbClr val="E74823"/>
              </a:buClr>
              <a:buSzPts val="1600"/>
            </a:pPr>
            <a:r>
              <a:rPr lang="ru-RU" sz="2000" b="1" dirty="0" smtClean="0">
                <a:ea typeface="Arial"/>
                <a:cs typeface="Arial"/>
              </a:rPr>
              <a:t>СОВЕТ ПО УЛУЧШЕНИЮ ИНВЕСТИЦИОННОГО КЛИМАТА (СУИК</a:t>
            </a:r>
            <a:r>
              <a:rPr lang="ru-RU" sz="2000" b="1" dirty="0">
                <a:ea typeface="Arial"/>
                <a:cs typeface="Arial"/>
              </a:rPr>
              <a:t>) - </a:t>
            </a:r>
            <a:r>
              <a:rPr lang="ru-RU" sz="2000" i="1" dirty="0">
                <a:ea typeface="Arial"/>
                <a:cs typeface="Arial"/>
              </a:rPr>
              <a:t>консультативно-совещательный орган при Правительстве Республики Казахстан</a:t>
            </a:r>
            <a:endParaRPr sz="2000" i="1" dirty="0"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1"/>
          <p:cNvSpPr/>
          <p:nvPr/>
        </p:nvSpPr>
        <p:spPr>
          <a:xfrm>
            <a:off x="-1" y="2026905"/>
            <a:ext cx="5265609" cy="1432884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just">
              <a:buClr>
                <a:srgbClr val="E74823"/>
              </a:buClr>
              <a:buSzPts val="1600"/>
            </a:pPr>
            <a:r>
              <a:rPr lang="ru-RU" sz="2000" b="1" dirty="0">
                <a:ea typeface="Arial"/>
                <a:cs typeface="Arial"/>
              </a:rPr>
              <a:t>КООРДИНАЦИОННЫЙ СОВЕТ ПО ВОПРОСАМ ПРИВЛЕЧЕНИЯ </a:t>
            </a:r>
            <a:r>
              <a:rPr lang="ru-RU" sz="2000" b="1" dirty="0" smtClean="0">
                <a:ea typeface="Arial"/>
                <a:cs typeface="Arial"/>
              </a:rPr>
              <a:t>ИНВЕСТИЦИЙ</a:t>
            </a:r>
            <a:endParaRPr lang="ru-RU" sz="2000" b="1" dirty="0">
              <a:ea typeface="Arial"/>
              <a:cs typeface="Arial"/>
            </a:endParaRPr>
          </a:p>
          <a:p>
            <a:pPr marL="11516" algn="just">
              <a:buClr>
                <a:srgbClr val="E74823"/>
              </a:buClr>
              <a:buSzPts val="1600"/>
            </a:pPr>
            <a:r>
              <a:rPr lang="ru-RU" sz="2000" i="1" dirty="0">
                <a:ea typeface="Arial"/>
                <a:cs typeface="Arial"/>
              </a:rPr>
              <a:t>– консультативно-совещательный орган при Правительстве Республики Казахстан</a:t>
            </a:r>
            <a:endParaRPr sz="2000" i="1" dirty="0"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1"/>
          <p:cNvSpPr/>
          <p:nvPr/>
        </p:nvSpPr>
        <p:spPr>
          <a:xfrm>
            <a:off x="5347988" y="2558480"/>
            <a:ext cx="623244" cy="552514"/>
          </a:xfrm>
          <a:prstGeom prst="rightArrow">
            <a:avLst>
              <a:gd name="adj1" fmla="val 50000"/>
              <a:gd name="adj2" fmla="val 50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1"/>
          <p:cNvSpPr/>
          <p:nvPr/>
        </p:nvSpPr>
        <p:spPr>
          <a:xfrm>
            <a:off x="5347988" y="3989616"/>
            <a:ext cx="623244" cy="552514"/>
          </a:xfrm>
          <a:prstGeom prst="rightArrow">
            <a:avLst>
              <a:gd name="adj1" fmla="val 50000"/>
              <a:gd name="adj2" fmla="val 500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1"/>
          <p:cNvSpPr txBox="1"/>
          <p:nvPr/>
        </p:nvSpPr>
        <p:spPr>
          <a:xfrm>
            <a:off x="5971230" y="1705923"/>
            <a:ext cx="6023061" cy="152330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t" anchorCtr="0">
            <a:noAutofit/>
          </a:bodyPr>
          <a:lstStyle/>
          <a:p>
            <a:r>
              <a:rPr lang="ru-RU" sz="1200" dirty="0">
                <a:latin typeface="Arial"/>
                <a:ea typeface="Arial"/>
                <a:cs typeface="Arial"/>
              </a:rPr>
              <a:t>Председатель: </a:t>
            </a:r>
            <a:r>
              <a:rPr lang="ru-RU" sz="1200" b="1" dirty="0" smtClean="0">
                <a:latin typeface="Arial"/>
                <a:ea typeface="Arial"/>
                <a:cs typeface="Arial"/>
              </a:rPr>
              <a:t>ПРЕМЬЕР-МИНИСТР РК</a:t>
            </a:r>
            <a:endParaRPr lang="ru-RU" sz="1200" b="1" dirty="0">
              <a:latin typeface="Arial"/>
              <a:ea typeface="Arial"/>
              <a:cs typeface="Arial"/>
            </a:endParaRPr>
          </a:p>
          <a:p>
            <a:r>
              <a:rPr lang="ru-RU" sz="1200" dirty="0">
                <a:latin typeface="Arial"/>
                <a:ea typeface="Arial"/>
                <a:cs typeface="Arial"/>
              </a:rPr>
              <a:t>Рабочий орган: </a:t>
            </a:r>
            <a:r>
              <a:rPr lang="ru-RU" sz="1200" b="1" dirty="0" smtClean="0">
                <a:latin typeface="Arial"/>
                <a:ea typeface="Arial"/>
                <a:cs typeface="Arial"/>
              </a:rPr>
              <a:t>МИНИСТЕРСТВО НАЦИОНАЛЬНОЙ ЭКОНОМИКИ РК</a:t>
            </a:r>
          </a:p>
          <a:p>
            <a:r>
              <a:rPr lang="ru-RU" sz="1000" dirty="0" smtClean="0">
                <a:latin typeface="Arial"/>
                <a:ea typeface="Arial"/>
                <a:cs typeface="Arial"/>
              </a:rPr>
              <a:t>Цель</a:t>
            </a:r>
            <a:r>
              <a:rPr lang="ru-RU" sz="1000" dirty="0">
                <a:latin typeface="Arial"/>
                <a:ea typeface="Arial"/>
                <a:cs typeface="Arial"/>
              </a:rPr>
              <a:t>: </a:t>
            </a:r>
            <a:r>
              <a:rPr lang="ru-RU" sz="1000" b="1" dirty="0">
                <a:latin typeface="Arial"/>
                <a:ea typeface="Arial"/>
                <a:cs typeface="Arial"/>
              </a:rPr>
              <a:t>Выработка предложений по вопросам привлечения инвестиций в </a:t>
            </a:r>
            <a:r>
              <a:rPr lang="ru-RU" sz="1000" b="1" dirty="0" smtClean="0">
                <a:latin typeface="Arial"/>
                <a:ea typeface="Arial"/>
                <a:cs typeface="Arial"/>
              </a:rPr>
              <a:t>РК </a:t>
            </a:r>
            <a:endParaRPr lang="ru-RU" sz="1000" b="1" dirty="0">
              <a:latin typeface="Arial"/>
              <a:ea typeface="Arial"/>
              <a:cs typeface="Arial"/>
            </a:endParaRPr>
          </a:p>
          <a:p>
            <a:r>
              <a:rPr lang="ru-RU" sz="1000" dirty="0">
                <a:latin typeface="Arial"/>
                <a:ea typeface="Arial"/>
                <a:cs typeface="Arial"/>
              </a:rPr>
              <a:t>Задачи: Выработка предложений </a:t>
            </a:r>
            <a:r>
              <a:rPr lang="ru-RU" sz="1000" dirty="0" smtClean="0">
                <a:latin typeface="Arial"/>
                <a:ea typeface="Arial"/>
                <a:cs typeface="Arial"/>
              </a:rPr>
              <a:t>по улучшению </a:t>
            </a:r>
            <a:r>
              <a:rPr lang="ru-RU" sz="1000" dirty="0">
                <a:latin typeface="Arial"/>
                <a:ea typeface="Arial"/>
                <a:cs typeface="Arial"/>
              </a:rPr>
              <a:t>инвестиционного </a:t>
            </a:r>
            <a:r>
              <a:rPr lang="ru-RU" sz="1000" dirty="0" smtClean="0">
                <a:latin typeface="Arial"/>
                <a:ea typeface="Arial"/>
                <a:cs typeface="Arial"/>
              </a:rPr>
              <a:t>климата И повышению </a:t>
            </a:r>
            <a:r>
              <a:rPr lang="ru-RU" sz="1000" dirty="0">
                <a:latin typeface="Arial"/>
                <a:ea typeface="Arial"/>
                <a:cs typeface="Arial"/>
              </a:rPr>
              <a:t>эффективности взаимодействия центральных государственных и местных исполнительных органов, субъектов </a:t>
            </a:r>
            <a:r>
              <a:rPr lang="ru-RU" sz="1000" dirty="0" err="1">
                <a:latin typeface="Arial"/>
                <a:ea typeface="Arial"/>
                <a:cs typeface="Arial"/>
              </a:rPr>
              <a:t>квазигосударственного</a:t>
            </a:r>
            <a:r>
              <a:rPr lang="ru-RU" sz="1000" dirty="0">
                <a:latin typeface="Arial"/>
                <a:ea typeface="Arial"/>
                <a:cs typeface="Arial"/>
              </a:rPr>
              <a:t> сектора Республики Казахстан в вопросах привлечения инвестиций;</a:t>
            </a:r>
          </a:p>
          <a:p>
            <a:r>
              <a:rPr lang="ru-RU" sz="1000" dirty="0">
                <a:latin typeface="Arial"/>
                <a:ea typeface="Arial"/>
                <a:cs typeface="Arial"/>
              </a:rPr>
              <a:t>Состав: </a:t>
            </a:r>
            <a:r>
              <a:rPr lang="ru-RU" sz="1000" b="1" dirty="0">
                <a:latin typeface="Arial"/>
                <a:ea typeface="Arial"/>
                <a:cs typeface="Arial"/>
              </a:rPr>
              <a:t>руководители ГО и национальных </a:t>
            </a:r>
            <a:r>
              <a:rPr lang="ru-RU" sz="1000" b="1" dirty="0" smtClean="0">
                <a:latin typeface="Arial"/>
                <a:ea typeface="Arial"/>
                <a:cs typeface="Arial"/>
              </a:rPr>
              <a:t>компаний</a:t>
            </a:r>
          </a:p>
          <a:p>
            <a:r>
              <a:rPr lang="ru-RU" sz="1000" dirty="0">
                <a:latin typeface="Arial"/>
                <a:ea typeface="Arial"/>
                <a:cs typeface="Arial"/>
              </a:rPr>
              <a:t>Заседания проводятся по мере необходимости</a:t>
            </a:r>
            <a:r>
              <a:rPr lang="ru-RU" sz="1200" dirty="0">
                <a:latin typeface="Arial"/>
                <a:ea typeface="Arial"/>
                <a:cs typeface="Arial"/>
              </a:rPr>
              <a:t/>
            </a:r>
            <a:br>
              <a:rPr lang="ru-RU" sz="1200" dirty="0">
                <a:latin typeface="Arial"/>
                <a:ea typeface="Arial"/>
                <a:cs typeface="Arial"/>
              </a:rPr>
            </a:br>
            <a:endParaRPr lang="ru-RU" sz="1200" dirty="0">
              <a:latin typeface="Arial"/>
              <a:ea typeface="Arial"/>
              <a:cs typeface="Arial"/>
            </a:endParaRPr>
          </a:p>
          <a:p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135" name="Google Shape;135;p11"/>
          <p:cNvSpPr txBox="1"/>
          <p:nvPr/>
        </p:nvSpPr>
        <p:spPr>
          <a:xfrm>
            <a:off x="5954041" y="3270431"/>
            <a:ext cx="6023061" cy="204721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t" anchorCtr="0">
            <a:noAutofit/>
          </a:bodyPr>
          <a:lstStyle/>
          <a:p>
            <a:r>
              <a:rPr lang="ru-RU" sz="1200" dirty="0">
                <a:latin typeface="Arial"/>
                <a:ea typeface="Arial"/>
                <a:cs typeface="Arial"/>
              </a:rPr>
              <a:t>Председатель: </a:t>
            </a:r>
            <a:r>
              <a:rPr lang="ru-RU" sz="1200" b="1" dirty="0" smtClean="0">
                <a:latin typeface="Arial"/>
                <a:ea typeface="Arial"/>
                <a:cs typeface="Arial"/>
              </a:rPr>
              <a:t> ПРЕМЬЕР-МИНИСТР РК</a:t>
            </a:r>
          </a:p>
          <a:p>
            <a:r>
              <a:rPr lang="ru-RU" sz="1200" dirty="0" smtClean="0">
                <a:latin typeface="Arial"/>
                <a:ea typeface="Arial"/>
                <a:cs typeface="Arial"/>
              </a:rPr>
              <a:t>Рабочий орган: </a:t>
            </a:r>
            <a:r>
              <a:rPr lang="ru-RU" sz="1200" b="1" dirty="0" smtClean="0">
                <a:latin typeface="Arial"/>
                <a:ea typeface="Arial"/>
                <a:cs typeface="Arial"/>
              </a:rPr>
              <a:t>МИНИСТЕРСТВО НАЦИОНАЛЬНОЙ ЭКОНОМИКИ </a:t>
            </a:r>
          </a:p>
          <a:p>
            <a:r>
              <a:rPr lang="ru-RU" sz="1000" dirty="0">
                <a:latin typeface="Arial"/>
                <a:ea typeface="Arial"/>
                <a:cs typeface="Arial"/>
              </a:rPr>
              <a:t>Цель: </a:t>
            </a:r>
            <a:r>
              <a:rPr lang="ru-RU" sz="1000" b="1" dirty="0">
                <a:latin typeface="Arial"/>
                <a:ea typeface="Arial"/>
                <a:cs typeface="Arial"/>
              </a:rPr>
              <a:t>реализация единой инвестиционной политики РК,  содействие в привлечении и эффективном использовании отечественных и иностранных инвестиций</a:t>
            </a:r>
          </a:p>
          <a:p>
            <a:pPr algn="just"/>
            <a:r>
              <a:rPr lang="ru-RU" sz="1000" dirty="0">
                <a:latin typeface="Arial"/>
                <a:ea typeface="Arial"/>
                <a:cs typeface="Arial"/>
              </a:rPr>
              <a:t>Задачи: </a:t>
            </a:r>
            <a:r>
              <a:rPr lang="ru-RU" sz="1000" b="1" i="1" dirty="0">
                <a:latin typeface="Arial"/>
                <a:ea typeface="Arial"/>
                <a:cs typeface="Arial"/>
              </a:rPr>
              <a:t>определение единой стратегии развития инвестиционной деятельности с учетом практики стран Организации экономического сотрудничества и развития в области инвестиционной политики и приоритетов развития Республики Казахстан</a:t>
            </a:r>
            <a:r>
              <a:rPr lang="ru-RU" sz="1000" dirty="0">
                <a:latin typeface="Arial"/>
                <a:ea typeface="Arial"/>
                <a:cs typeface="Arial"/>
              </a:rPr>
              <a:t>; выработка предложений по созданию благоприятного инвестиционного климата в РК, в том числе защите прав и интересов иностранных инвесторов и совершенствованию нормативной правовой базы РК касательно инвестиционной политики, налогового и таможенного </a:t>
            </a:r>
            <a:r>
              <a:rPr lang="ru-RU" sz="1000" dirty="0" smtClean="0">
                <a:latin typeface="Arial"/>
                <a:ea typeface="Arial"/>
                <a:cs typeface="Arial"/>
              </a:rPr>
              <a:t>законодательств; анализ </a:t>
            </a:r>
            <a:r>
              <a:rPr lang="ru-RU" sz="1000" dirty="0">
                <a:latin typeface="Arial"/>
                <a:ea typeface="Arial"/>
                <a:cs typeface="Arial"/>
              </a:rPr>
              <a:t>возможных путей решения проблем, которые сдерживают инвестирование в обрабатывающие сектора экономики Республики Казахстан</a:t>
            </a:r>
          </a:p>
          <a:p>
            <a:r>
              <a:rPr lang="ru-RU" sz="1600" dirty="0" smtClean="0">
                <a:effectLst/>
              </a:rPr>
              <a:t/>
            </a:r>
            <a:br>
              <a:rPr lang="ru-RU" sz="1600" dirty="0" smtClean="0">
                <a:effectLst/>
              </a:rPr>
            </a:br>
            <a:endParaRPr sz="127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1"/>
          <p:cNvSpPr/>
          <p:nvPr/>
        </p:nvSpPr>
        <p:spPr>
          <a:xfrm>
            <a:off x="41990" y="442506"/>
            <a:ext cx="5229632" cy="1458200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just">
              <a:buClr>
                <a:srgbClr val="E74823"/>
              </a:buClr>
              <a:buSzPts val="1600"/>
            </a:pPr>
            <a:r>
              <a:rPr lang="ru-RU" sz="2000" b="1" dirty="0" smtClean="0">
                <a:ea typeface="Arial"/>
                <a:cs typeface="Arial"/>
                <a:sym typeface="Arial"/>
              </a:rPr>
              <a:t>СОВЕТ ИНОСТРАННЫХ ИНВЕСТОРОВ</a:t>
            </a:r>
          </a:p>
          <a:p>
            <a:pPr marL="11516" algn="just">
              <a:buClr>
                <a:srgbClr val="E74823"/>
              </a:buClr>
              <a:buSzPts val="1600"/>
            </a:pPr>
            <a:r>
              <a:rPr lang="ru-RU" sz="2000" i="1" dirty="0" smtClean="0">
                <a:ea typeface="Arial"/>
                <a:cs typeface="Arial"/>
                <a:sym typeface="Arial"/>
              </a:rPr>
              <a:t>при Президенте Республики Казахстан - консультативно-совещательный орган при Президенте Республики Казахстан</a:t>
            </a:r>
            <a:endParaRPr sz="2000" i="1" dirty="0">
              <a:ea typeface="Arial"/>
              <a:cs typeface="Arial"/>
              <a:sym typeface="Arial"/>
            </a:endParaRPr>
          </a:p>
        </p:txBody>
      </p:sp>
      <p:sp>
        <p:nvSpPr>
          <p:cNvPr id="14" name="Google Shape;126;p11"/>
          <p:cNvSpPr/>
          <p:nvPr/>
        </p:nvSpPr>
        <p:spPr>
          <a:xfrm>
            <a:off x="-23697" y="5039255"/>
            <a:ext cx="5634681" cy="1630781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just">
              <a:buClr>
                <a:srgbClr val="E74823"/>
              </a:buClr>
              <a:buSzPts val="1600"/>
            </a:pPr>
            <a:r>
              <a:rPr lang="ru-RU" sz="2000" b="1" dirty="0" smtClean="0">
                <a:ea typeface="Arial"/>
                <a:cs typeface="Arial"/>
              </a:rPr>
              <a:t>ИНВЕСТИЦИОННЫЙ ШТАБ - </a:t>
            </a:r>
            <a:r>
              <a:rPr lang="ru-RU" i="1" dirty="0" smtClean="0">
                <a:ea typeface="Arial"/>
                <a:cs typeface="Arial"/>
              </a:rPr>
              <a:t>Межведомственный </a:t>
            </a:r>
            <a:r>
              <a:rPr lang="ru-RU" i="1" dirty="0">
                <a:ea typeface="Arial"/>
                <a:cs typeface="Arial"/>
              </a:rPr>
              <a:t>совет по вопросам привлечения </a:t>
            </a:r>
            <a:r>
              <a:rPr lang="ru-RU" i="1" dirty="0" smtClean="0">
                <a:ea typeface="Arial"/>
                <a:cs typeface="Arial"/>
              </a:rPr>
              <a:t>инвесторов консультативно-совещательный </a:t>
            </a:r>
            <a:r>
              <a:rPr lang="ru-RU" i="1" dirty="0">
                <a:ea typeface="Arial"/>
                <a:cs typeface="Arial"/>
              </a:rPr>
              <a:t>орган при Министерстве иностранных дел </a:t>
            </a:r>
            <a:r>
              <a:rPr lang="ru-RU" i="1" dirty="0" smtClean="0">
                <a:ea typeface="Arial"/>
                <a:cs typeface="Arial"/>
              </a:rPr>
              <a:t>РК - консультативно-совещательный </a:t>
            </a:r>
            <a:r>
              <a:rPr lang="ru-RU" i="1" dirty="0">
                <a:ea typeface="Arial"/>
                <a:cs typeface="Arial"/>
              </a:rPr>
              <a:t>орган при Правительстве </a:t>
            </a:r>
            <a:r>
              <a:rPr lang="ru-RU" i="1" dirty="0" smtClean="0">
                <a:ea typeface="Arial"/>
                <a:cs typeface="Arial"/>
              </a:rPr>
              <a:t>РК</a:t>
            </a:r>
            <a:endParaRPr i="1" dirty="0">
              <a:ea typeface="Arial"/>
              <a:cs typeface="Arial"/>
              <a:sym typeface="Arial"/>
            </a:endParaRPr>
          </a:p>
        </p:txBody>
      </p:sp>
      <p:sp>
        <p:nvSpPr>
          <p:cNvPr id="15" name="Google Shape;135;p11"/>
          <p:cNvSpPr txBox="1"/>
          <p:nvPr/>
        </p:nvSpPr>
        <p:spPr>
          <a:xfrm>
            <a:off x="5873579" y="5261314"/>
            <a:ext cx="6103524" cy="159668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5305" tIns="47652" rIns="95305" bIns="47652" anchor="t" anchorCtr="0">
            <a:noAutofit/>
          </a:bodyPr>
          <a:lstStyle/>
          <a:p>
            <a:r>
              <a:rPr lang="ru-RU" sz="1200" dirty="0" smtClean="0">
                <a:latin typeface="Arial"/>
                <a:ea typeface="Arial"/>
                <a:cs typeface="Arial"/>
              </a:rPr>
              <a:t>Председатель: </a:t>
            </a:r>
            <a:r>
              <a:rPr lang="ru-RU" sz="1200" b="1" dirty="0" smtClean="0">
                <a:latin typeface="Arial"/>
                <a:ea typeface="Arial"/>
                <a:cs typeface="Arial"/>
              </a:rPr>
              <a:t>МИНИСТР ИНОСТРАННЫХ ДЕЛ РК</a:t>
            </a:r>
          </a:p>
          <a:p>
            <a:r>
              <a:rPr lang="ru-RU" sz="1200" dirty="0" smtClean="0">
                <a:latin typeface="Arial"/>
                <a:ea typeface="Arial"/>
                <a:cs typeface="Arial"/>
              </a:rPr>
              <a:t>Рабочий орган: </a:t>
            </a:r>
            <a:r>
              <a:rPr lang="ru-RU" sz="1200" b="1" dirty="0" smtClean="0">
                <a:latin typeface="Arial"/>
                <a:ea typeface="Arial"/>
                <a:cs typeface="Arial"/>
              </a:rPr>
              <a:t>КОМИТЕТ ПО ИНВЕСТИЦИЯМ МИД РК</a:t>
            </a:r>
          </a:p>
          <a:p>
            <a:r>
              <a:rPr lang="ru-RU" sz="1000" dirty="0" smtClean="0">
                <a:latin typeface="Arial"/>
                <a:ea typeface="Arial"/>
                <a:cs typeface="Arial"/>
              </a:rPr>
              <a:t>Цель</a:t>
            </a:r>
            <a:r>
              <a:rPr lang="ru-RU" sz="1000" dirty="0">
                <a:latin typeface="Arial"/>
                <a:ea typeface="Arial"/>
                <a:cs typeface="Arial"/>
              </a:rPr>
              <a:t>: </a:t>
            </a:r>
            <a:r>
              <a:rPr lang="ru-RU" sz="1000" b="1" dirty="0">
                <a:latin typeface="Arial"/>
                <a:ea typeface="Arial"/>
                <a:cs typeface="Arial"/>
              </a:rPr>
              <a:t>выработка предложений и рекомендаций, направленных на активизацию работы с потенциальными инвесторами в рамках единой инвестиционной политики </a:t>
            </a:r>
            <a:r>
              <a:rPr lang="ru-RU" sz="1000" b="1" dirty="0" smtClean="0">
                <a:latin typeface="Arial"/>
                <a:ea typeface="Arial"/>
                <a:cs typeface="Arial"/>
              </a:rPr>
              <a:t>РК. </a:t>
            </a:r>
          </a:p>
          <a:p>
            <a:r>
              <a:rPr lang="ru-RU" sz="1000" dirty="0" smtClean="0">
                <a:latin typeface="Arial"/>
                <a:ea typeface="Arial"/>
                <a:cs typeface="Arial"/>
              </a:rPr>
              <a:t>Задачи: </a:t>
            </a:r>
            <a:r>
              <a:rPr lang="ru-RU" sz="1000" b="1" dirty="0" smtClean="0">
                <a:latin typeface="Arial"/>
                <a:ea typeface="Arial"/>
                <a:cs typeface="Arial"/>
              </a:rPr>
              <a:t>выработка </a:t>
            </a:r>
            <a:r>
              <a:rPr lang="ru-RU" sz="1000" b="1" dirty="0">
                <a:latin typeface="Arial"/>
                <a:ea typeface="Arial"/>
                <a:cs typeface="Arial"/>
              </a:rPr>
              <a:t>предложений и рекомендаций по вопросам привлечения инвесторов и улучшению инвестиционного климата в рамках единой инвестиционной политики Республики </a:t>
            </a:r>
            <a:r>
              <a:rPr lang="ru-RU" sz="1000" b="1" dirty="0" smtClean="0">
                <a:latin typeface="Arial"/>
                <a:ea typeface="Arial"/>
                <a:cs typeface="Arial"/>
              </a:rPr>
              <a:t>Казахстан</a:t>
            </a:r>
            <a:r>
              <a:rPr lang="ru-RU" sz="1000" dirty="0" smtClean="0">
                <a:latin typeface="Arial"/>
                <a:ea typeface="Arial"/>
                <a:cs typeface="Arial"/>
              </a:rPr>
              <a:t>. Состав</a:t>
            </a:r>
            <a:r>
              <a:rPr lang="ru-RU" sz="1000" dirty="0">
                <a:latin typeface="Arial"/>
                <a:ea typeface="Arial"/>
                <a:cs typeface="Arial"/>
              </a:rPr>
              <a:t>: Руководители структурных подразделений ГО, заместители председателей НПП «</a:t>
            </a:r>
            <a:r>
              <a:rPr lang="ru-RU" sz="1000" dirty="0" err="1">
                <a:latin typeface="Arial"/>
                <a:ea typeface="Arial"/>
                <a:cs typeface="Arial"/>
              </a:rPr>
              <a:t>Атамекен</a:t>
            </a:r>
            <a:r>
              <a:rPr lang="ru-RU" sz="1000" dirty="0">
                <a:latin typeface="Arial"/>
                <a:ea typeface="Arial"/>
                <a:cs typeface="Arial"/>
              </a:rPr>
              <a:t>», АО «</a:t>
            </a:r>
            <a:r>
              <a:rPr lang="ru-RU" sz="1000" dirty="0" err="1">
                <a:latin typeface="Arial"/>
                <a:ea typeface="Arial"/>
                <a:cs typeface="Arial"/>
              </a:rPr>
              <a:t>Kazakh</a:t>
            </a:r>
            <a:r>
              <a:rPr lang="ru-RU" sz="1000" dirty="0">
                <a:latin typeface="Arial"/>
                <a:ea typeface="Arial"/>
                <a:cs typeface="Arial"/>
              </a:rPr>
              <a:t> </a:t>
            </a:r>
            <a:r>
              <a:rPr lang="ru-RU" sz="1000" dirty="0" err="1">
                <a:latin typeface="Arial"/>
                <a:ea typeface="Arial"/>
                <a:cs typeface="Arial"/>
              </a:rPr>
              <a:t>Invest</a:t>
            </a:r>
            <a:r>
              <a:rPr lang="ru-RU" sz="1000" dirty="0">
                <a:latin typeface="Arial"/>
                <a:ea typeface="Arial"/>
                <a:cs typeface="Arial"/>
              </a:rPr>
              <a:t>», управляющие директора АО «</a:t>
            </a:r>
            <a:r>
              <a:rPr lang="ru-RU" sz="1000" dirty="0" err="1">
                <a:latin typeface="Arial"/>
                <a:ea typeface="Arial"/>
                <a:cs typeface="Arial"/>
              </a:rPr>
              <a:t>Самрук</a:t>
            </a:r>
            <a:r>
              <a:rPr lang="ru-RU" sz="1000" dirty="0">
                <a:latin typeface="Arial"/>
                <a:ea typeface="Arial"/>
                <a:cs typeface="Arial"/>
              </a:rPr>
              <a:t> </a:t>
            </a:r>
            <a:r>
              <a:rPr lang="ru-RU" sz="1000" dirty="0" err="1">
                <a:latin typeface="Arial"/>
                <a:ea typeface="Arial"/>
                <a:cs typeface="Arial"/>
              </a:rPr>
              <a:t>Казына</a:t>
            </a:r>
            <a:r>
              <a:rPr lang="ru-RU" sz="1000" dirty="0">
                <a:latin typeface="Arial"/>
                <a:ea typeface="Arial"/>
                <a:cs typeface="Arial"/>
              </a:rPr>
              <a:t>», АО «</a:t>
            </a:r>
            <a:r>
              <a:rPr lang="ru-RU" sz="1000" dirty="0" err="1" smtClean="0">
                <a:latin typeface="Arial"/>
                <a:ea typeface="Arial"/>
                <a:cs typeface="Arial"/>
              </a:rPr>
              <a:t>Байтерек</a:t>
            </a:r>
            <a:r>
              <a:rPr lang="ru-RU" sz="1000" dirty="0" smtClean="0">
                <a:latin typeface="Arial"/>
                <a:ea typeface="Arial"/>
                <a:cs typeface="Arial"/>
              </a:rPr>
              <a:t>». Заседания </a:t>
            </a:r>
            <a:r>
              <a:rPr lang="ru-RU" sz="1000" dirty="0">
                <a:latin typeface="Arial"/>
                <a:ea typeface="Arial"/>
                <a:cs typeface="Arial"/>
              </a:rPr>
              <a:t>проводятся по мере необходимости, но не реже двух раз в </a:t>
            </a:r>
            <a:r>
              <a:rPr lang="ru-RU" sz="1000" dirty="0" smtClean="0">
                <a:latin typeface="Arial"/>
                <a:ea typeface="Arial"/>
                <a:cs typeface="Arial"/>
              </a:rPr>
              <a:t>год</a:t>
            </a:r>
            <a:r>
              <a:rPr lang="ru-RU" sz="1600" dirty="0" smtClean="0">
                <a:effectLst/>
              </a:rPr>
              <a:t/>
            </a:r>
            <a:br>
              <a:rPr lang="ru-RU" sz="1600" dirty="0" smtClean="0">
                <a:effectLst/>
              </a:rPr>
            </a:br>
            <a:endParaRPr sz="127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28800" y="6712"/>
            <a:ext cx="78981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ts val="2300"/>
            </a:pPr>
            <a:r>
              <a:rPr lang="ru-RU" b="1" dirty="0">
                <a:latin typeface="Arial"/>
                <a:ea typeface="Arial"/>
                <a:cs typeface="Arial"/>
                <a:sym typeface="Arial"/>
              </a:rPr>
              <a:t>ОРГАНИЗАЦИОННЫЕ МЕРЫ ПО ЗАЩИТЕ ПРАВ ИНВЕСТОРОВ</a:t>
            </a:r>
            <a:endParaRPr lang="ru-RU" sz="11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068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mfa.gov.kz/images/5cf90506328fc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0642"/>
            <a:ext cx="12191999" cy="640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075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3"/>
          <p:cNvSpPr/>
          <p:nvPr/>
        </p:nvSpPr>
        <p:spPr>
          <a:xfrm>
            <a:off x="1247608" y="601905"/>
            <a:ext cx="3585650" cy="695806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ctr">
              <a:buClr>
                <a:srgbClr val="E74823"/>
              </a:buClr>
              <a:buSzPts val="1600"/>
            </a:pPr>
            <a:r>
              <a:rPr lang="kk-KZ" sz="2000" b="1" dirty="0">
                <a:ea typeface="Arial"/>
                <a:cs typeface="Arial"/>
                <a:sym typeface="Arial"/>
              </a:rPr>
              <a:t>ПРАВОВОЕ РЕГУЛИРОВАНИЕ</a:t>
            </a:r>
            <a:endParaRPr sz="2000" b="1" dirty="0"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3"/>
          <p:cNvSpPr/>
          <p:nvPr/>
        </p:nvSpPr>
        <p:spPr>
          <a:xfrm>
            <a:off x="4908949" y="2343955"/>
            <a:ext cx="623244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3"/>
          <p:cNvSpPr txBox="1"/>
          <p:nvPr/>
        </p:nvSpPr>
        <p:spPr>
          <a:xfrm>
            <a:off x="5707873" y="617155"/>
            <a:ext cx="6005157" cy="1157215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ru-RU" sz="2000" i="1" dirty="0">
                <a:ea typeface="Arial"/>
                <a:cs typeface="Arial"/>
                <a:sym typeface="Arial"/>
              </a:rPr>
              <a:t>Предпринимательский кодекс и  </a:t>
            </a:r>
          </a:p>
          <a:p>
            <a:pPr algn="ctr">
              <a:buClr>
                <a:srgbClr val="000000"/>
              </a:buClr>
              <a:buSzPts val="1600"/>
            </a:pPr>
            <a:r>
              <a:rPr lang="ru-RU" sz="2000" i="1" dirty="0">
                <a:ea typeface="Arial"/>
                <a:cs typeface="Arial"/>
                <a:sym typeface="Arial"/>
              </a:rPr>
              <a:t>Положение о деятельности инвестиционного омбудсмена26 декабря 2015 года № 1069</a:t>
            </a:r>
            <a:endParaRPr sz="2000" i="1" dirty="0"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3"/>
          <p:cNvSpPr/>
          <p:nvPr/>
        </p:nvSpPr>
        <p:spPr>
          <a:xfrm>
            <a:off x="1066544" y="4874335"/>
            <a:ext cx="3630184" cy="914055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ctr">
              <a:buClr>
                <a:srgbClr val="E74823"/>
              </a:buClr>
              <a:buSzPts val="1600"/>
            </a:pPr>
            <a:r>
              <a:rPr lang="ru-RU" sz="2000" b="1" dirty="0">
                <a:ea typeface="Arial"/>
                <a:cs typeface="Arial"/>
              </a:rPr>
              <a:t>ПРАВА</a:t>
            </a:r>
            <a:endParaRPr sz="2000" b="1" dirty="0"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3"/>
          <p:cNvSpPr/>
          <p:nvPr/>
        </p:nvSpPr>
        <p:spPr>
          <a:xfrm>
            <a:off x="5055452" y="5055105"/>
            <a:ext cx="623244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3"/>
          <p:cNvSpPr txBox="1"/>
          <p:nvPr/>
        </p:nvSpPr>
        <p:spPr>
          <a:xfrm>
            <a:off x="5703182" y="3804726"/>
            <a:ext cx="6009847" cy="3053274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fontAlgn="base"/>
            <a:r>
              <a:rPr lang="ru-RU" sz="1400" dirty="0"/>
              <a:t> </a:t>
            </a:r>
            <a:r>
              <a:rPr lang="ru-RU" sz="1600" i="1" dirty="0">
                <a:ea typeface="Arial"/>
                <a:cs typeface="Arial"/>
              </a:rPr>
              <a:t>1) запрашивать и получать от государственных органов и организаций независимо от формы собственности необходимую для рассмотрения обращений информацию, за исключением составляющей </a:t>
            </a:r>
            <a:r>
              <a:rPr lang="ru-RU" sz="1600" i="1" dirty="0">
                <a:ea typeface="Arial"/>
                <a:cs typeface="Arial"/>
                <a:hlinkClick r:id="rId3"/>
              </a:rPr>
              <a:t>коммерческую тайну</a:t>
            </a:r>
            <a:r>
              <a:rPr lang="ru-RU" sz="1600" i="1" dirty="0">
                <a:ea typeface="Arial"/>
                <a:cs typeface="Arial"/>
              </a:rPr>
              <a:t>;</a:t>
            </a:r>
          </a:p>
          <a:p>
            <a:pPr fontAlgn="base"/>
            <a:r>
              <a:rPr lang="ru-RU" sz="1600" i="1" dirty="0">
                <a:ea typeface="Arial"/>
                <a:cs typeface="Arial"/>
              </a:rPr>
              <a:t>      2) на безотлагательный прием руководителями и другими должностными лицами государственных органов и организаций;</a:t>
            </a:r>
          </a:p>
          <a:p>
            <a:pPr fontAlgn="base"/>
            <a:r>
              <a:rPr lang="ru-RU" sz="1600" i="1" dirty="0">
                <a:ea typeface="Arial"/>
                <a:cs typeface="Arial"/>
              </a:rPr>
              <a:t>      3) заслушивать руководителей заинтересованных государственных органов и организаций или их заместителей по обращениям инвесторов;</a:t>
            </a:r>
          </a:p>
          <a:p>
            <a:pPr fontAlgn="base"/>
            <a:r>
              <a:rPr lang="ru-RU" sz="1600" i="1" dirty="0">
                <a:ea typeface="Arial"/>
                <a:cs typeface="Arial"/>
              </a:rPr>
              <a:t>      4) иные права, необходимые для осуществления возложенных на инвестиционного омбудсмена функций.</a:t>
            </a:r>
          </a:p>
        </p:txBody>
      </p:sp>
      <p:sp>
        <p:nvSpPr>
          <p:cNvPr id="15" name="Google Shape;170;p13"/>
          <p:cNvSpPr/>
          <p:nvPr/>
        </p:nvSpPr>
        <p:spPr>
          <a:xfrm>
            <a:off x="1295767" y="2197098"/>
            <a:ext cx="3400594" cy="719003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ctr">
              <a:buClr>
                <a:srgbClr val="E74823"/>
              </a:buClr>
              <a:buSzPts val="1600"/>
            </a:pPr>
            <a:r>
              <a:rPr lang="kk-KZ" sz="2000" b="1" dirty="0">
                <a:ea typeface="Arial"/>
                <a:cs typeface="Arial"/>
                <a:sym typeface="Arial"/>
              </a:rPr>
              <a:t>НАЗНАЧЕНИЕ</a:t>
            </a:r>
            <a:endParaRPr sz="2000" b="1" dirty="0">
              <a:ea typeface="Arial"/>
              <a:cs typeface="Arial"/>
              <a:sym typeface="Arial"/>
            </a:endParaRPr>
          </a:p>
        </p:txBody>
      </p:sp>
      <p:sp>
        <p:nvSpPr>
          <p:cNvPr id="16" name="Google Shape;172;p13"/>
          <p:cNvSpPr txBox="1"/>
          <p:nvPr/>
        </p:nvSpPr>
        <p:spPr>
          <a:xfrm>
            <a:off x="5707874" y="1942386"/>
            <a:ext cx="6005156" cy="1617244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lvl="0" algn="ctr">
              <a:buSzPts val="1600"/>
            </a:pPr>
            <a:r>
              <a:rPr lang="ru-RU" sz="2000" i="1" dirty="0">
                <a:ea typeface="Arial"/>
                <a:cs typeface="Arial"/>
                <a:sym typeface="Arial"/>
              </a:rPr>
              <a:t>Инвестиционным омбудсменом является должностное лицо, </a:t>
            </a:r>
            <a:r>
              <a:rPr lang="ru-RU" sz="2000" b="1" i="1" dirty="0">
                <a:ea typeface="Arial"/>
                <a:cs typeface="Arial"/>
                <a:sym typeface="Arial"/>
              </a:rPr>
              <a:t>назначаемое (определяемое) Правительством </a:t>
            </a:r>
            <a:r>
              <a:rPr lang="ru-RU" sz="2000" b="1" i="1" dirty="0" smtClean="0">
                <a:ea typeface="Arial"/>
                <a:cs typeface="Arial"/>
                <a:sym typeface="Arial"/>
              </a:rPr>
              <a:t>РК, </a:t>
            </a:r>
            <a:r>
              <a:rPr lang="ru-RU" sz="2000" i="1" dirty="0">
                <a:ea typeface="Arial"/>
                <a:cs typeface="Arial"/>
                <a:sym typeface="Arial"/>
              </a:rPr>
              <a:t>на которое возлагаются функции по содействию в защите прав и законных интересов инвесторов</a:t>
            </a:r>
            <a:r>
              <a:rPr lang="ru-RU" sz="2000" i="1" dirty="0" smtClean="0">
                <a:ea typeface="Arial"/>
                <a:cs typeface="Arial"/>
                <a:sym typeface="Arial"/>
              </a:rPr>
              <a:t>. (Статья 314 ПК РК)</a:t>
            </a:r>
            <a:endParaRPr sz="2000" i="1" dirty="0">
              <a:ea typeface="Arial"/>
              <a:cs typeface="Arial"/>
              <a:sym typeface="Arial"/>
            </a:endParaRPr>
          </a:p>
        </p:txBody>
      </p:sp>
      <p:sp>
        <p:nvSpPr>
          <p:cNvPr id="17" name="Google Shape;171;p13"/>
          <p:cNvSpPr/>
          <p:nvPr/>
        </p:nvSpPr>
        <p:spPr>
          <a:xfrm>
            <a:off x="4972057" y="678573"/>
            <a:ext cx="623244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60622" y="64145"/>
            <a:ext cx="3567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0000"/>
              </a:buClr>
              <a:buSzPts val="2300"/>
            </a:pPr>
            <a:r>
              <a:rPr lang="kk-KZ" b="1" dirty="0">
                <a:sym typeface="Arial"/>
              </a:rPr>
              <a:t>ИНВЕСТИЦИОННЫЙ ОМБУДСМЕН</a:t>
            </a:r>
            <a:endParaRPr lang="kk-KZ" sz="11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9222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с двумя усеченными противолежащими углами 28"/>
          <p:cNvSpPr/>
          <p:nvPr/>
        </p:nvSpPr>
        <p:spPr>
          <a:xfrm>
            <a:off x="1888155" y="1188064"/>
            <a:ext cx="1352968" cy="1191106"/>
          </a:xfrm>
          <a:prstGeom prst="snip2DiagRect">
            <a:avLst/>
          </a:prstGeom>
          <a:solidFill>
            <a:schemeClr val="bg1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43011" y="1041009"/>
            <a:ext cx="2679002" cy="7571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Обращение инвестора</a:t>
            </a:r>
          </a:p>
        </p:txBody>
      </p:sp>
      <p:sp>
        <p:nvSpPr>
          <p:cNvPr id="17" name="Прямоугольник с двумя усеченными противолежащими углами 59"/>
          <p:cNvSpPr/>
          <p:nvPr/>
        </p:nvSpPr>
        <p:spPr>
          <a:xfrm>
            <a:off x="1886387" y="3023544"/>
            <a:ext cx="1346698" cy="1191106"/>
          </a:xfrm>
          <a:prstGeom prst="snip2DiagRect">
            <a:avLst/>
          </a:prstGeom>
          <a:solidFill>
            <a:schemeClr val="bg1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рямоугольник с одним вырезанным углом 17"/>
          <p:cNvSpPr/>
          <p:nvPr/>
        </p:nvSpPr>
        <p:spPr>
          <a:xfrm>
            <a:off x="3244202" y="3067470"/>
            <a:ext cx="2677811" cy="1464784"/>
          </a:xfrm>
          <a:prstGeom prst="snip1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Разъяснение прав инвестору;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Анализ законодательства РК;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Направление </a:t>
            </a:r>
            <a:r>
              <a:rPr lang="ru-RU" sz="1400" dirty="0" smtClean="0">
                <a:solidFill>
                  <a:schemeClr val="tx1"/>
                </a:solidFill>
              </a:rPr>
              <a:t>запросов в </a:t>
            </a:r>
            <a:r>
              <a:rPr lang="ru-RU" sz="1400" dirty="0">
                <a:solidFill>
                  <a:schemeClr val="tx1"/>
                </a:solidFill>
              </a:rPr>
              <a:t>соответствующие ГО </a:t>
            </a:r>
            <a:r>
              <a:rPr lang="ru-RU" sz="1400" dirty="0" smtClean="0">
                <a:solidFill>
                  <a:schemeClr val="tx1"/>
                </a:solidFill>
              </a:rPr>
              <a:t>РК </a:t>
            </a:r>
            <a:endParaRPr lang="ru-RU" sz="1400" dirty="0">
              <a:solidFill>
                <a:schemeClr val="tx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265716" y="3991448"/>
            <a:ext cx="321476" cy="33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566920" y="4171231"/>
            <a:ext cx="1342085" cy="110486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Прямоугольник 20"/>
          <p:cNvSpPr/>
          <p:nvPr/>
        </p:nvSpPr>
        <p:spPr>
          <a:xfrm>
            <a:off x="4566920" y="4183924"/>
            <a:ext cx="1342085" cy="110486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530" tIns="49530" rIns="49530" bIns="49530" numCol="1" spcCol="1270" anchor="t" anchorCtr="0">
            <a:noAutofit/>
          </a:bodyPr>
          <a:lstStyle/>
          <a:p>
            <a:pPr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с двумя усеченными противолежащими углами 95"/>
          <p:cNvSpPr/>
          <p:nvPr/>
        </p:nvSpPr>
        <p:spPr>
          <a:xfrm>
            <a:off x="1884625" y="4855285"/>
            <a:ext cx="1348465" cy="1191106"/>
          </a:xfrm>
          <a:prstGeom prst="snip2DiagRect">
            <a:avLst/>
          </a:prstGeom>
          <a:solidFill>
            <a:schemeClr val="bg1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265716" y="5823191"/>
            <a:ext cx="321476" cy="33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34692" y="4532255"/>
            <a:ext cx="2674312" cy="5159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36000" tIns="36000" rIns="36000" bIns="36000">
            <a:spAutoFit/>
          </a:bodyPr>
          <a:lstStyle/>
          <a:p>
            <a:pPr algn="ctr" defTabSz="577850">
              <a:lnSpc>
                <a:spcPct val="80000"/>
              </a:lnSpc>
              <a:spcBef>
                <a:spcPct val="0"/>
              </a:spcBef>
            </a:pPr>
            <a:r>
              <a:rPr lang="ru-RU" b="1" dirty="0"/>
              <a:t>Заслушивание </a:t>
            </a:r>
          </a:p>
          <a:p>
            <a:pPr algn="ctr" defTabSz="577850">
              <a:lnSpc>
                <a:spcPct val="80000"/>
              </a:lnSpc>
              <a:spcBef>
                <a:spcPct val="0"/>
              </a:spcBef>
            </a:pPr>
            <a:r>
              <a:rPr lang="ru-RU" b="1" dirty="0"/>
              <a:t>государственных органов</a:t>
            </a:r>
          </a:p>
        </p:txBody>
      </p:sp>
      <p:sp>
        <p:nvSpPr>
          <p:cNvPr id="25" name="Прямоугольник с одним вырезанным углом 24"/>
          <p:cNvSpPr/>
          <p:nvPr/>
        </p:nvSpPr>
        <p:spPr>
          <a:xfrm>
            <a:off x="3232030" y="5055864"/>
            <a:ext cx="2756878" cy="1295192"/>
          </a:xfrm>
          <a:prstGeom prst="snip1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t"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Организация совещаний </a:t>
            </a:r>
            <a:r>
              <a:rPr lang="ru-RU" sz="1400" dirty="0">
                <a:solidFill>
                  <a:schemeClr val="tx1"/>
                </a:solidFill>
              </a:rPr>
              <a:t>с </a:t>
            </a:r>
            <a:r>
              <a:rPr lang="ru-RU" sz="1400" dirty="0" smtClean="0">
                <a:solidFill>
                  <a:schemeClr val="tx1"/>
                </a:solidFill>
              </a:rPr>
              <a:t>ЦГО, МИО и др. организациями; </a:t>
            </a:r>
            <a:endParaRPr lang="ru-RU" sz="1400" dirty="0">
              <a:solidFill>
                <a:schemeClr val="tx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Официальный ответ от </a:t>
            </a:r>
            <a:r>
              <a:rPr lang="ru-RU" sz="1400" dirty="0" smtClean="0">
                <a:solidFill>
                  <a:schemeClr val="tx1"/>
                </a:solidFill>
              </a:rPr>
              <a:t>ЦГО</a:t>
            </a:r>
            <a:r>
              <a:rPr lang="ru-RU" sz="1400" dirty="0">
                <a:solidFill>
                  <a:schemeClr val="tx1"/>
                </a:solidFill>
              </a:rPr>
              <a:t>, МИО и др. </a:t>
            </a:r>
            <a:r>
              <a:rPr lang="ru-RU" sz="1400" dirty="0" smtClean="0">
                <a:solidFill>
                  <a:schemeClr val="tx1"/>
                </a:solidFill>
              </a:rPr>
              <a:t>организаций.</a:t>
            </a:r>
            <a:endParaRPr lang="ru-RU" sz="1400" dirty="0">
              <a:solidFill>
                <a:schemeClr val="tx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с одним вырезанным углом 25"/>
          <p:cNvSpPr/>
          <p:nvPr/>
        </p:nvSpPr>
        <p:spPr>
          <a:xfrm>
            <a:off x="3244203" y="1384328"/>
            <a:ext cx="2677811" cy="994843"/>
          </a:xfrm>
          <a:prstGeom prst="snip1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t"/>
          <a:lstStyle/>
          <a:p>
            <a:endParaRPr lang="ru-RU" sz="1400" dirty="0" smtClean="0">
              <a:solidFill>
                <a:schemeClr val="tx1"/>
              </a:solidFill>
            </a:endParaRPr>
          </a:p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Описание проблемы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84619" y="495596"/>
            <a:ext cx="1118102" cy="609817"/>
          </a:xfrm>
          <a:prstGeom prst="rect">
            <a:avLst/>
          </a:prstGeom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3024807" y="1193993"/>
            <a:ext cx="0" cy="972869"/>
          </a:xfrm>
          <a:prstGeom prst="line">
            <a:avLst/>
          </a:prstGeom>
          <a:ln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1888154" y="2170974"/>
            <a:ext cx="1136654" cy="18543"/>
          </a:xfrm>
          <a:prstGeom prst="line">
            <a:avLst/>
          </a:prstGeom>
          <a:ln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021626" y="2170215"/>
            <a:ext cx="214318" cy="197131"/>
          </a:xfrm>
          <a:prstGeom prst="line">
            <a:avLst/>
          </a:prstGeom>
          <a:ln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2278164" y="2155970"/>
            <a:ext cx="339337" cy="33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016775" y="3029471"/>
            <a:ext cx="0" cy="972869"/>
          </a:xfrm>
          <a:prstGeom prst="line">
            <a:avLst/>
          </a:prstGeom>
          <a:ln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884625" y="4002331"/>
            <a:ext cx="1132153" cy="4112"/>
          </a:xfrm>
          <a:prstGeom prst="line">
            <a:avLst/>
          </a:prstGeom>
          <a:ln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013592" y="4005684"/>
            <a:ext cx="214318" cy="197132"/>
          </a:xfrm>
          <a:prstGeom prst="line">
            <a:avLst/>
          </a:prstGeom>
          <a:ln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Рисунок 3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88154" y="3200018"/>
            <a:ext cx="572041" cy="496995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11236" y="3705383"/>
            <a:ext cx="623676" cy="427741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60198" y="3215199"/>
            <a:ext cx="546801" cy="506312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888158" y="4872974"/>
            <a:ext cx="547933" cy="585744"/>
          </a:xfrm>
          <a:prstGeom prst="rect">
            <a:avLst/>
          </a:prstGeom>
        </p:spPr>
      </p:pic>
      <p:cxnSp>
        <p:nvCxnSpPr>
          <p:cNvPr id="39" name="Прямая соединительная линия 38"/>
          <p:cNvCxnSpPr/>
          <p:nvPr/>
        </p:nvCxnSpPr>
        <p:spPr>
          <a:xfrm>
            <a:off x="3016775" y="4861212"/>
            <a:ext cx="0" cy="972869"/>
          </a:xfrm>
          <a:prstGeom prst="line">
            <a:avLst/>
          </a:prstGeom>
          <a:ln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1884625" y="5838195"/>
            <a:ext cx="1132153" cy="1769"/>
          </a:xfrm>
          <a:prstGeom prst="line">
            <a:avLst/>
          </a:prstGeom>
          <a:ln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013592" y="5837424"/>
            <a:ext cx="214318" cy="197132"/>
          </a:xfrm>
          <a:prstGeom prst="line">
            <a:avLst/>
          </a:prstGeom>
          <a:ln>
            <a:solidFill>
              <a:srgbClr val="0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Рисунок 4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454648" y="4898573"/>
            <a:ext cx="548079" cy="541370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104116" y="5458065"/>
            <a:ext cx="623676" cy="559121"/>
          </a:xfrm>
          <a:prstGeom prst="rect">
            <a:avLst/>
          </a:prstGeom>
        </p:spPr>
      </p:pic>
      <p:grpSp>
        <p:nvGrpSpPr>
          <p:cNvPr id="44" name="Группа 99"/>
          <p:cNvGrpSpPr/>
          <p:nvPr/>
        </p:nvGrpSpPr>
        <p:grpSpPr>
          <a:xfrm>
            <a:off x="6304731" y="2268779"/>
            <a:ext cx="2035368" cy="590931"/>
            <a:chOff x="4342917" y="5191353"/>
            <a:chExt cx="1764000" cy="590933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4342917" y="5191353"/>
              <a:ext cx="1764000" cy="59093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8080"/>
              </a:solidFill>
            </a:ln>
          </p:spPr>
          <p:txBody>
            <a:bodyPr wrap="square" lIns="288000" rIns="0" anchor="ctr">
              <a:spAutoFit/>
            </a:bodyPr>
            <a:lstStyle/>
            <a:p>
              <a:pPr marL="173038" indent="-173038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/>
                <a:t>   </a:t>
              </a:r>
              <a:r>
                <a:rPr lang="ru-RU" dirty="0">
                  <a:latin typeface="Times New Roman" pitchFamily="18" charset="0"/>
                  <a:cs typeface="Times New Roman" pitchFamily="18" charset="0"/>
                </a:rPr>
                <a:t>Проблема       РЕШЕНА</a:t>
              </a:r>
            </a:p>
          </p:txBody>
        </p:sp>
        <p:pic>
          <p:nvPicPr>
            <p:cNvPr id="54" name="Рисунок 53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370062" y="5384438"/>
              <a:ext cx="252000" cy="234830"/>
            </a:xfrm>
            <a:prstGeom prst="rect">
              <a:avLst/>
            </a:prstGeom>
          </p:spPr>
        </p:pic>
      </p:grpSp>
      <p:sp>
        <p:nvSpPr>
          <p:cNvPr id="45" name="Прямоугольник 44"/>
          <p:cNvSpPr/>
          <p:nvPr/>
        </p:nvSpPr>
        <p:spPr>
          <a:xfrm>
            <a:off x="6288255" y="3925185"/>
            <a:ext cx="2829890" cy="594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8080"/>
            </a:solidFill>
          </a:ln>
        </p:spPr>
        <p:txBody>
          <a:bodyPr wrap="square" lIns="36000" tIns="36000" rIns="36000" bIns="36000" anchor="ctr">
            <a:spAutoFit/>
          </a:bodyPr>
          <a:lstStyle/>
          <a:p>
            <a:pPr algn="ctr" defTabSz="577850">
              <a:lnSpc>
                <a:spcPct val="80000"/>
              </a:lnSpc>
              <a:spcBef>
                <a:spcPct val="0"/>
              </a:spcBef>
            </a:pPr>
            <a:r>
              <a:rPr lang="ru-RU" sz="1400" dirty="0"/>
              <a:t>Внесение рекомендаций </a:t>
            </a:r>
          </a:p>
          <a:p>
            <a:pPr algn="ctr" defTabSz="577850">
              <a:lnSpc>
                <a:spcPct val="80000"/>
              </a:lnSpc>
              <a:spcBef>
                <a:spcPct val="0"/>
              </a:spcBef>
            </a:pPr>
            <a:r>
              <a:rPr lang="ru-RU" sz="1400" dirty="0"/>
              <a:t>по изменению законодательства </a:t>
            </a:r>
          </a:p>
          <a:p>
            <a:pPr algn="ctr" defTabSz="577850">
              <a:lnSpc>
                <a:spcPct val="80000"/>
              </a:lnSpc>
              <a:spcBef>
                <a:spcPct val="0"/>
              </a:spcBef>
            </a:pPr>
            <a:r>
              <a:rPr lang="ru-RU" sz="1400" dirty="0"/>
              <a:t>в Правительство РК</a:t>
            </a:r>
          </a:p>
        </p:txBody>
      </p:sp>
      <p:grpSp>
        <p:nvGrpSpPr>
          <p:cNvPr id="46" name="Группа 100"/>
          <p:cNvGrpSpPr/>
          <p:nvPr/>
        </p:nvGrpSpPr>
        <p:grpSpPr>
          <a:xfrm>
            <a:off x="8504962" y="2283811"/>
            <a:ext cx="2237696" cy="590931"/>
            <a:chOff x="6665990" y="4406325"/>
            <a:chExt cx="1794472" cy="590933"/>
          </a:xfrm>
        </p:grpSpPr>
        <p:sp>
          <p:nvSpPr>
            <p:cNvPr id="51" name="Прямоугольник 50"/>
            <p:cNvSpPr/>
            <p:nvPr/>
          </p:nvSpPr>
          <p:spPr>
            <a:xfrm>
              <a:off x="6665990" y="4406325"/>
              <a:ext cx="1794472" cy="59093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8080"/>
              </a:solidFill>
            </a:ln>
          </p:spPr>
          <p:txBody>
            <a:bodyPr wrap="square" lIns="288000" rIns="0" anchor="ctr">
              <a:spAutoFit/>
            </a:bodyPr>
            <a:lstStyle/>
            <a:p>
              <a:pPr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/>
                <a:t>     </a:t>
              </a:r>
              <a:r>
                <a:rPr lang="ru-RU" dirty="0">
                  <a:latin typeface="Times New Roman" pitchFamily="18" charset="0"/>
                  <a:cs typeface="Times New Roman" pitchFamily="18" charset="0"/>
                </a:rPr>
                <a:t>Проблема </a:t>
              </a:r>
              <a:br>
                <a:rPr lang="ru-RU" dirty="0">
                  <a:latin typeface="Times New Roman" pitchFamily="18" charset="0"/>
                  <a:cs typeface="Times New Roman" pitchFamily="18" charset="0"/>
                </a:rPr>
              </a:br>
              <a:r>
                <a:rPr lang="ru-RU" dirty="0">
                  <a:latin typeface="Times New Roman" pitchFamily="18" charset="0"/>
                  <a:cs typeface="Times New Roman" pitchFamily="18" charset="0"/>
                </a:rPr>
                <a:t>    НЕ РЕШЕНА</a:t>
              </a:r>
            </a:p>
          </p:txBody>
        </p:sp>
        <p:pic>
          <p:nvPicPr>
            <p:cNvPr id="52" name="Рисунок 51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783122" y="4584378"/>
              <a:ext cx="252000" cy="234830"/>
            </a:xfrm>
            <a:prstGeom prst="rect">
              <a:avLst/>
            </a:prstGeom>
          </p:spPr>
        </p:pic>
      </p:grpSp>
      <p:pic>
        <p:nvPicPr>
          <p:cNvPr id="47" name="Рисунок 46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128973" y="1903494"/>
            <a:ext cx="614226" cy="41712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886387" y="1333494"/>
            <a:ext cx="594062" cy="496995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341761" y="1326378"/>
            <a:ext cx="670924" cy="461496"/>
          </a:xfrm>
          <a:prstGeom prst="rect">
            <a:avLst/>
          </a:prstGeom>
        </p:spPr>
      </p:pic>
      <p:sp>
        <p:nvSpPr>
          <p:cNvPr id="55" name="Прямоугольник 54"/>
          <p:cNvSpPr/>
          <p:nvPr/>
        </p:nvSpPr>
        <p:spPr>
          <a:xfrm>
            <a:off x="3244202" y="2560745"/>
            <a:ext cx="2664802" cy="5410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36000" rIns="36000">
            <a:spAutoFit/>
          </a:bodyPr>
          <a:lstStyle/>
          <a:p>
            <a:pPr algn="ctr" defTabSz="577850">
              <a:lnSpc>
                <a:spcPct val="80000"/>
              </a:lnSpc>
              <a:spcBef>
                <a:spcPct val="0"/>
              </a:spcBef>
            </a:pPr>
            <a:r>
              <a:rPr lang="ru-RU" b="1" spc="-100" dirty="0"/>
              <a:t>Анализ проблемы - </a:t>
            </a:r>
            <a:r>
              <a:rPr lang="ru-RU" spc="-100" dirty="0"/>
              <a:t>срок </a:t>
            </a:r>
            <a:r>
              <a:rPr lang="ru-RU" spc="-100" dirty="0" smtClean="0"/>
              <a:t/>
            </a:r>
            <a:br>
              <a:rPr lang="ru-RU" spc="-100" dirty="0" smtClean="0"/>
            </a:br>
            <a:r>
              <a:rPr lang="ru-RU" spc="-100" dirty="0" smtClean="0"/>
              <a:t>до </a:t>
            </a:r>
            <a:r>
              <a:rPr lang="ru-RU" b="1" spc="-100" dirty="0" smtClean="0"/>
              <a:t>7 </a:t>
            </a:r>
            <a:r>
              <a:rPr lang="ru-RU" spc="-100" dirty="0" err="1" smtClean="0"/>
              <a:t>дн</a:t>
            </a:r>
            <a:r>
              <a:rPr lang="kk-KZ" spc="-100" dirty="0" smtClean="0"/>
              <a:t>ей</a:t>
            </a:r>
            <a:endParaRPr lang="ru-RU" b="1" spc="-1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7654693" y="5091452"/>
            <a:ext cx="2925000" cy="12545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8080"/>
            </a:solidFill>
          </a:ln>
        </p:spPr>
        <p:txBody>
          <a:bodyPr wrap="square" lIns="0" tIns="36000" rIns="0" bIns="36000" anchor="ctr">
            <a:spAutoFit/>
          </a:bodyPr>
          <a:lstStyle/>
          <a:p>
            <a:pPr algn="ctr" defTabSz="577850">
              <a:lnSpc>
                <a:spcPct val="80000"/>
              </a:lnSpc>
              <a:spcBef>
                <a:spcPct val="0"/>
              </a:spcBef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Предоставление ответа инвестору в срок </a:t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до 30 дней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381000" y="495596"/>
            <a:ext cx="11555628" cy="6108405"/>
          </a:xfrm>
          <a:prstGeom prst="rect">
            <a:avLst/>
          </a:prstGeom>
          <a:noFill/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91" name="Соединительная линия уступом 13"/>
          <p:cNvCxnSpPr/>
          <p:nvPr/>
        </p:nvCxnSpPr>
        <p:spPr>
          <a:xfrm flipH="1">
            <a:off x="1884622" y="1233841"/>
            <a:ext cx="3533" cy="4621130"/>
          </a:xfrm>
          <a:prstGeom prst="straightConnector1">
            <a:avLst/>
          </a:prstGeom>
          <a:ln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Соединительная линия уступом 13"/>
          <p:cNvCxnSpPr>
            <a:endCxn id="25" idx="0"/>
          </p:cNvCxnSpPr>
          <p:nvPr/>
        </p:nvCxnSpPr>
        <p:spPr>
          <a:xfrm rot="5400000">
            <a:off x="3909567" y="3463672"/>
            <a:ext cx="4319130" cy="160447"/>
          </a:xfrm>
          <a:prstGeom prst="bentConnector2">
            <a:avLst/>
          </a:prstGeom>
          <a:ln>
            <a:solidFill>
              <a:srgbClr val="008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Соединительная линия уступом 13"/>
          <p:cNvCxnSpPr/>
          <p:nvPr/>
        </p:nvCxnSpPr>
        <p:spPr>
          <a:xfrm flipH="1" flipV="1">
            <a:off x="6149352" y="1384330"/>
            <a:ext cx="3260574" cy="16025"/>
          </a:xfrm>
          <a:prstGeom prst="straightConnector1">
            <a:avLst/>
          </a:prstGeom>
          <a:ln>
            <a:solidFill>
              <a:srgbClr val="00808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Соединительная линия уступом 13"/>
          <p:cNvCxnSpPr/>
          <p:nvPr/>
        </p:nvCxnSpPr>
        <p:spPr>
          <a:xfrm>
            <a:off x="9408636" y="1429927"/>
            <a:ext cx="1290" cy="860267"/>
          </a:xfrm>
          <a:prstGeom prst="straightConnector1">
            <a:avLst/>
          </a:prstGeom>
          <a:ln>
            <a:solidFill>
              <a:srgbClr val="00808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Прямоугольник 148"/>
          <p:cNvSpPr/>
          <p:nvPr/>
        </p:nvSpPr>
        <p:spPr>
          <a:xfrm>
            <a:off x="3354026" y="507571"/>
            <a:ext cx="4592276" cy="4247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Как работает система?</a:t>
            </a:r>
          </a:p>
        </p:txBody>
      </p:sp>
      <p:cxnSp>
        <p:nvCxnSpPr>
          <p:cNvPr id="59" name="Соединительная линия уступом 13"/>
          <p:cNvCxnSpPr/>
          <p:nvPr/>
        </p:nvCxnSpPr>
        <p:spPr>
          <a:xfrm>
            <a:off x="7290648" y="1400355"/>
            <a:ext cx="1290" cy="860267"/>
          </a:xfrm>
          <a:prstGeom prst="straightConnector1">
            <a:avLst/>
          </a:prstGeom>
          <a:ln>
            <a:solidFill>
              <a:srgbClr val="00808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55"/>
          <p:cNvSpPr/>
          <p:nvPr/>
        </p:nvSpPr>
        <p:spPr>
          <a:xfrm>
            <a:off x="9233476" y="3752831"/>
            <a:ext cx="2596059" cy="9387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8080"/>
            </a:solidFill>
          </a:ln>
        </p:spPr>
        <p:txBody>
          <a:bodyPr wrap="square" lIns="36000" tIns="36000" rIns="36000" bIns="36000" anchor="ctr">
            <a:spAutoFit/>
          </a:bodyPr>
          <a:lstStyle/>
          <a:p>
            <a:pPr algn="ctr" defTabSz="577850">
              <a:lnSpc>
                <a:spcPct val="80000"/>
              </a:lnSpc>
              <a:spcBef>
                <a:spcPct val="0"/>
              </a:spcBef>
            </a:pPr>
            <a:r>
              <a:rPr lang="ru-RU" sz="1400" dirty="0"/>
              <a:t>В случае несогласия с позицией ЦГО, МИО, </a:t>
            </a:r>
            <a:r>
              <a:rPr lang="ru-RU" sz="1400" dirty="0" err="1"/>
              <a:t>др.организаций</a:t>
            </a:r>
            <a:r>
              <a:rPr lang="ru-RU" sz="1400" dirty="0"/>
              <a:t> – вынесение вопроса на рассмотрение уполномоченного органа (МИД) и ИО</a:t>
            </a:r>
          </a:p>
        </p:txBody>
      </p:sp>
      <p:sp>
        <p:nvSpPr>
          <p:cNvPr id="57" name="Стрелка вниз 56"/>
          <p:cNvSpPr/>
          <p:nvPr/>
        </p:nvSpPr>
        <p:spPr>
          <a:xfrm>
            <a:off x="10360308" y="2931598"/>
            <a:ext cx="250631" cy="764376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0" name="Стрелка вниз 59"/>
          <p:cNvSpPr/>
          <p:nvPr/>
        </p:nvSpPr>
        <p:spPr>
          <a:xfrm rot="10800000">
            <a:off x="7197098" y="2932637"/>
            <a:ext cx="250631" cy="897958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1" name="Стрелка вниз 60"/>
          <p:cNvSpPr/>
          <p:nvPr/>
        </p:nvSpPr>
        <p:spPr>
          <a:xfrm>
            <a:off x="8818915" y="2932637"/>
            <a:ext cx="250631" cy="897958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9512764" y="741675"/>
            <a:ext cx="2423863" cy="14157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defTabSz="577850">
              <a:spcBef>
                <a:spcPct val="0"/>
              </a:spcBef>
            </a:pPr>
            <a:r>
              <a:rPr lang="ru-RU" sz="1600" b="1" dirty="0" smtClean="0"/>
              <a:t>Каналы обращения:</a:t>
            </a:r>
          </a:p>
          <a:p>
            <a:pPr marL="342900" indent="-342900" defTabSz="577850">
              <a:spcBef>
                <a:spcPct val="0"/>
              </a:spcBef>
              <a:buAutoNum type="arabicPeriod"/>
            </a:pPr>
            <a:r>
              <a:rPr lang="ru-RU" sz="1400" dirty="0" smtClean="0"/>
              <a:t>ЗУ, </a:t>
            </a:r>
            <a:r>
              <a:rPr lang="ru-RU" sz="1400" dirty="0"/>
              <a:t>представители </a:t>
            </a:r>
            <a:r>
              <a:rPr lang="en-US" sz="1400" dirty="0" smtClean="0"/>
              <a:t>KZI</a:t>
            </a:r>
            <a:r>
              <a:rPr lang="ru-RU" sz="1400" dirty="0" smtClean="0"/>
              <a:t>;</a:t>
            </a:r>
            <a:endParaRPr lang="en-US" sz="1400" dirty="0" smtClean="0"/>
          </a:p>
          <a:p>
            <a:pPr marL="342900" indent="-342900" defTabSz="577850">
              <a:spcBef>
                <a:spcPct val="0"/>
              </a:spcBef>
              <a:buAutoNum type="arabicPeriod"/>
            </a:pPr>
            <a:r>
              <a:rPr lang="ru-RU" sz="1400" dirty="0" smtClean="0"/>
              <a:t>ЦГО, МИО;</a:t>
            </a:r>
          </a:p>
          <a:p>
            <a:pPr marL="342900" indent="-342900" defTabSz="577850">
              <a:spcBef>
                <a:spcPct val="0"/>
              </a:spcBef>
              <a:buAutoNum type="arabicPeriod"/>
            </a:pPr>
            <a:r>
              <a:rPr lang="en-US" sz="1400" dirty="0" smtClean="0"/>
              <a:t>KZI</a:t>
            </a:r>
            <a:r>
              <a:rPr lang="ru-RU" sz="1400" dirty="0" smtClean="0"/>
              <a:t>;</a:t>
            </a:r>
          </a:p>
          <a:p>
            <a:pPr marL="342900" indent="-342900" defTabSz="577850">
              <a:spcBef>
                <a:spcPct val="0"/>
              </a:spcBef>
              <a:buAutoNum type="arabicPeriod"/>
            </a:pPr>
            <a:r>
              <a:rPr lang="ru-RU" sz="1400" dirty="0" smtClean="0"/>
              <a:t>Инвестиционный Омбудсмен </a:t>
            </a:r>
            <a:r>
              <a:rPr lang="ru-RU" sz="1400" dirty="0"/>
              <a:t>(ИО</a:t>
            </a:r>
            <a:r>
              <a:rPr lang="ru-RU" sz="1400" dirty="0" smtClean="0"/>
              <a:t>)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92042" y="65784"/>
            <a:ext cx="3567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000000"/>
              </a:buClr>
              <a:buSzPts val="2300"/>
            </a:pPr>
            <a:r>
              <a:rPr lang="kk-KZ" b="1" dirty="0">
                <a:sym typeface="Arial"/>
              </a:rPr>
              <a:t>ИНВЕСТИЦИОННЫЙ ОМБУДСМЕН</a:t>
            </a:r>
            <a:endParaRPr lang="kk-KZ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655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4"/>
          <p:cNvSpPr/>
          <p:nvPr/>
        </p:nvSpPr>
        <p:spPr>
          <a:xfrm>
            <a:off x="5054364" y="5093866"/>
            <a:ext cx="880278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14"/>
          <p:cNvSpPr txBox="1"/>
          <p:nvPr/>
        </p:nvSpPr>
        <p:spPr>
          <a:xfrm>
            <a:off x="6003889" y="932055"/>
            <a:ext cx="5752681" cy="893909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ru-RU" sz="1400" dirty="0" smtClean="0">
                <a:latin typeface="Arial"/>
                <a:ea typeface="Arial"/>
                <a:cs typeface="Arial"/>
                <a:sym typeface="Arial"/>
              </a:rPr>
              <a:t>Конституционный закон Республики Казахстан от 7 декабря 2015 года «О Международном финансовом центре «Астана». </a:t>
            </a:r>
          </a:p>
          <a:p>
            <a:pPr algn="ctr">
              <a:buClr>
                <a:srgbClr val="000000"/>
              </a:buClr>
              <a:buSzPts val="1600"/>
            </a:pPr>
            <a:r>
              <a:rPr lang="ru-RU" sz="1400" i="1" dirty="0" smtClean="0"/>
              <a:t>Регламент </a:t>
            </a:r>
            <a:r>
              <a:rPr lang="ru-RU" sz="1400" i="1" dirty="0"/>
              <a:t>Суда МФЦА от 2017 года был утвержден Постановлением Совета по Управлению МФЦА от 5 декабря 2017 года</a:t>
            </a:r>
            <a:endParaRPr sz="1400" i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4"/>
          <p:cNvSpPr/>
          <p:nvPr/>
        </p:nvSpPr>
        <p:spPr>
          <a:xfrm>
            <a:off x="851081" y="981044"/>
            <a:ext cx="4080605" cy="719003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ctr">
              <a:buClr>
                <a:srgbClr val="E74823"/>
              </a:buClr>
              <a:buSzPts val="1600"/>
            </a:pPr>
            <a:r>
              <a:rPr lang="ru-RU" sz="2000" b="1" dirty="0">
                <a:ea typeface="Arial"/>
                <a:cs typeface="Arial"/>
                <a:sym typeface="Arial"/>
              </a:rPr>
              <a:t>ПРАВОВОЕ РЕГУЛИРОВАНИЕ </a:t>
            </a:r>
            <a:endParaRPr sz="2000" b="1" dirty="0"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4"/>
          <p:cNvSpPr/>
          <p:nvPr/>
        </p:nvSpPr>
        <p:spPr>
          <a:xfrm>
            <a:off x="862964" y="1881839"/>
            <a:ext cx="4080605" cy="612948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ctr">
              <a:buClr>
                <a:srgbClr val="E74823"/>
              </a:buClr>
              <a:buSzPts val="1600"/>
            </a:pPr>
            <a:r>
              <a:rPr lang="ru-RU" sz="2000" b="1" dirty="0">
                <a:ea typeface="Arial"/>
                <a:cs typeface="Arial"/>
                <a:sym typeface="Arial"/>
              </a:rPr>
              <a:t>СУД МФЦА</a:t>
            </a:r>
            <a:endParaRPr sz="2000" b="1" dirty="0"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4"/>
          <p:cNvSpPr/>
          <p:nvPr/>
        </p:nvSpPr>
        <p:spPr>
          <a:xfrm>
            <a:off x="5068362" y="1092094"/>
            <a:ext cx="821749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4;p14"/>
          <p:cNvSpPr/>
          <p:nvPr/>
        </p:nvSpPr>
        <p:spPr>
          <a:xfrm>
            <a:off x="918387" y="3042567"/>
            <a:ext cx="4080605" cy="1201379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lvl="0" algn="ctr">
              <a:buClr>
                <a:srgbClr val="E74823"/>
              </a:buClr>
              <a:buSzPts val="1600"/>
            </a:pPr>
            <a:r>
              <a:rPr lang="ru-RU" sz="2000" b="1" dirty="0" smtClean="0">
                <a:ea typeface="Arial"/>
                <a:cs typeface="Arial"/>
                <a:sym typeface="Arial"/>
              </a:rPr>
              <a:t>ЮРИСДИКЦИЯ</a:t>
            </a:r>
            <a:endParaRPr lang="ru-RU" sz="2000" b="1" dirty="0">
              <a:ea typeface="Arial"/>
              <a:cs typeface="Arial"/>
              <a:sym typeface="Arial"/>
            </a:endParaRPr>
          </a:p>
          <a:p>
            <a:pPr marL="11516" algn="just">
              <a:buClr>
                <a:srgbClr val="E74823"/>
              </a:buClr>
              <a:buSzPts val="1600"/>
            </a:pPr>
            <a:endParaRPr sz="127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191;p14"/>
          <p:cNvSpPr/>
          <p:nvPr/>
        </p:nvSpPr>
        <p:spPr>
          <a:xfrm>
            <a:off x="5068362" y="1942273"/>
            <a:ext cx="810734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92;p14"/>
          <p:cNvSpPr txBox="1"/>
          <p:nvPr/>
        </p:nvSpPr>
        <p:spPr>
          <a:xfrm>
            <a:off x="6003889" y="1881839"/>
            <a:ext cx="5752681" cy="796047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ru-RU" sz="1400" dirty="0">
                <a:latin typeface="Arial"/>
                <a:ea typeface="Arial"/>
                <a:cs typeface="Arial"/>
              </a:rPr>
              <a:t>Первая в регионе </a:t>
            </a:r>
            <a:r>
              <a:rPr lang="ru-RU" sz="1400" dirty="0" smtClean="0">
                <a:latin typeface="Arial"/>
                <a:ea typeface="Arial"/>
                <a:cs typeface="Arial"/>
              </a:rPr>
              <a:t>судебная система, </a:t>
            </a:r>
            <a:r>
              <a:rPr lang="ru-RU" sz="1400" dirty="0">
                <a:latin typeface="Arial"/>
                <a:ea typeface="Arial"/>
                <a:cs typeface="Arial"/>
              </a:rPr>
              <a:t>основанную на нормах и  принципах английского общего права. Суд МФЦА не осуществляет уголовное и  административное судопроизводство </a:t>
            </a:r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92;p14"/>
          <p:cNvSpPr txBox="1"/>
          <p:nvPr/>
        </p:nvSpPr>
        <p:spPr>
          <a:xfrm>
            <a:off x="5992941" y="3042567"/>
            <a:ext cx="5763629" cy="1590926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marL="285750" indent="-285750" algn="just"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ru-RU" sz="1400" dirty="0">
                <a:latin typeface="Arial"/>
                <a:ea typeface="Arial"/>
                <a:cs typeface="Arial"/>
              </a:rPr>
              <a:t>Г</a:t>
            </a:r>
            <a:r>
              <a:rPr lang="ru-RU" sz="1400" dirty="0" smtClean="0">
                <a:latin typeface="Arial"/>
                <a:ea typeface="Arial"/>
                <a:cs typeface="Arial"/>
              </a:rPr>
              <a:t>ражданские </a:t>
            </a:r>
            <a:r>
              <a:rPr lang="ru-RU" sz="1400" dirty="0">
                <a:latin typeface="Arial"/>
                <a:ea typeface="Arial"/>
                <a:cs typeface="Arial"/>
              </a:rPr>
              <a:t>и  </a:t>
            </a:r>
            <a:r>
              <a:rPr lang="ru-RU" sz="1400" dirty="0" smtClean="0">
                <a:latin typeface="Arial"/>
                <a:ea typeface="Arial"/>
                <a:cs typeface="Arial"/>
              </a:rPr>
              <a:t>коммерческие споры, возникающие </a:t>
            </a:r>
            <a:r>
              <a:rPr lang="ru-RU" sz="1400" dirty="0">
                <a:latin typeface="Arial"/>
                <a:ea typeface="Arial"/>
                <a:cs typeface="Arial"/>
              </a:rPr>
              <a:t>между участниками МФЦА, органами МФЦА, их иностранными </a:t>
            </a:r>
            <a:r>
              <a:rPr lang="ru-RU" sz="1400" dirty="0" smtClean="0">
                <a:latin typeface="Arial"/>
                <a:ea typeface="Arial"/>
                <a:cs typeface="Arial"/>
              </a:rPr>
              <a:t>работниками;</a:t>
            </a:r>
          </a:p>
          <a:p>
            <a:pPr marL="285750" indent="-285750" algn="just"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"/>
                <a:ea typeface="Arial"/>
                <a:cs typeface="Arial"/>
              </a:rPr>
              <a:t>Споры  </a:t>
            </a:r>
            <a:r>
              <a:rPr lang="ru-RU" sz="1400" dirty="0">
                <a:latin typeface="Arial"/>
                <a:ea typeface="Arial"/>
                <a:cs typeface="Arial"/>
              </a:rPr>
              <a:t>по операциям, осуществленным в  МФЦА и  подчиненным праву </a:t>
            </a:r>
            <a:r>
              <a:rPr lang="ru-RU" sz="1400" dirty="0" smtClean="0">
                <a:latin typeface="Arial"/>
                <a:ea typeface="Arial"/>
                <a:cs typeface="Arial"/>
              </a:rPr>
              <a:t>МФЦА;</a:t>
            </a:r>
          </a:p>
          <a:p>
            <a:pPr marL="285750" indent="-285750" algn="just"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ru-RU" sz="1400" dirty="0">
                <a:latin typeface="Arial"/>
                <a:ea typeface="Arial"/>
                <a:cs typeface="Arial"/>
              </a:rPr>
              <a:t> </a:t>
            </a:r>
            <a:r>
              <a:rPr lang="ru-RU" sz="1400" dirty="0" smtClean="0">
                <a:latin typeface="Arial"/>
                <a:ea typeface="Arial"/>
                <a:cs typeface="Arial"/>
              </a:rPr>
              <a:t>Споры, переданные </a:t>
            </a:r>
            <a:r>
              <a:rPr lang="ru-RU" sz="1400" dirty="0">
                <a:latin typeface="Arial"/>
                <a:ea typeface="Arial"/>
                <a:cs typeface="Arial"/>
              </a:rPr>
              <a:t>Суду МФЦА по соглашению </a:t>
            </a:r>
            <a:r>
              <a:rPr lang="ru-RU" sz="1400" dirty="0" smtClean="0">
                <a:latin typeface="Arial"/>
                <a:ea typeface="Arial"/>
                <a:cs typeface="Arial"/>
              </a:rPr>
              <a:t>сторон.</a:t>
            </a:r>
          </a:p>
          <a:p>
            <a:pPr marL="285750" indent="-285750" algn="just"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"/>
                <a:ea typeface="Arial"/>
                <a:cs typeface="Arial"/>
                <a:sym typeface="Arial"/>
              </a:rPr>
              <a:t>Толкование норм МФЦА.</a:t>
            </a:r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94;p14"/>
          <p:cNvSpPr/>
          <p:nvPr/>
        </p:nvSpPr>
        <p:spPr>
          <a:xfrm>
            <a:off x="862963" y="4769434"/>
            <a:ext cx="4080605" cy="1201379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lvl="0" algn="ctr">
              <a:buClr>
                <a:srgbClr val="E74823"/>
              </a:buClr>
              <a:buSzPts val="1600"/>
            </a:pPr>
            <a:r>
              <a:rPr lang="ru-RU" sz="2000" b="1" dirty="0" smtClean="0">
                <a:ea typeface="Arial"/>
                <a:cs typeface="Arial"/>
                <a:sym typeface="Arial"/>
              </a:rPr>
              <a:t>СТРУКТУРА</a:t>
            </a:r>
            <a:endParaRPr lang="ru-RU" sz="2000" b="1" dirty="0">
              <a:ea typeface="Arial"/>
              <a:cs typeface="Arial"/>
              <a:sym typeface="Arial"/>
            </a:endParaRPr>
          </a:p>
          <a:p>
            <a:pPr marL="11516" algn="just">
              <a:buClr>
                <a:srgbClr val="E74823"/>
              </a:buClr>
              <a:buSzPts val="1600"/>
            </a:pPr>
            <a:endParaRPr sz="127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92;p14"/>
          <p:cNvSpPr txBox="1"/>
          <p:nvPr/>
        </p:nvSpPr>
        <p:spPr>
          <a:xfrm>
            <a:off x="6003889" y="4769434"/>
            <a:ext cx="5872425" cy="1435423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algn="just">
              <a:buClr>
                <a:srgbClr val="000000"/>
              </a:buClr>
              <a:buSzPts val="1600"/>
            </a:pPr>
            <a:r>
              <a:rPr lang="ru-RU" sz="1400" dirty="0" smtClean="0">
                <a:latin typeface="Arial"/>
                <a:ea typeface="Arial"/>
                <a:cs typeface="Arial"/>
              </a:rPr>
              <a:t>Суд МФЦА является независимым в своей деятельности и не является частью судебной системы РК</a:t>
            </a:r>
          </a:p>
          <a:p>
            <a:pPr algn="just">
              <a:buClr>
                <a:srgbClr val="000000"/>
              </a:buClr>
              <a:buSzPts val="1600"/>
            </a:pPr>
            <a:r>
              <a:rPr lang="ru-RU" sz="1400" dirty="0" smtClean="0">
                <a:latin typeface="Arial"/>
                <a:ea typeface="Arial"/>
                <a:cs typeface="Arial"/>
              </a:rPr>
              <a:t>Суд первой инстанции (суд мелких тяжб)</a:t>
            </a:r>
          </a:p>
          <a:p>
            <a:pPr algn="just">
              <a:buClr>
                <a:srgbClr val="000000"/>
              </a:buClr>
              <a:buSzPts val="1600"/>
            </a:pPr>
            <a:r>
              <a:rPr lang="ru-RU" sz="1400" dirty="0" smtClean="0">
                <a:latin typeface="Arial"/>
                <a:ea typeface="Arial"/>
                <a:cs typeface="Arial"/>
              </a:rPr>
              <a:t>Апелляционная суд - решения которого являются окончательными. Помимо этого, предусмотрена специальная ускоренная процедура рассмотрения небольших исков.  </a:t>
            </a:r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91;p14"/>
          <p:cNvSpPr/>
          <p:nvPr/>
        </p:nvSpPr>
        <p:spPr>
          <a:xfrm>
            <a:off x="5072872" y="3467694"/>
            <a:ext cx="880278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44101" y="11918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buClr>
                <a:srgbClr val="000000"/>
              </a:buClr>
              <a:buSzPts val="2300"/>
            </a:pPr>
            <a:r>
              <a:rPr lang="kk-KZ" b="1" dirty="0">
                <a:sym typeface="Arial"/>
              </a:rPr>
              <a:t>СУДЕБНЫЕ МЕХАНИЗМЫ ЗАЩИТЫ ПРАВ ИНВЕСТОРОВ</a:t>
            </a:r>
          </a:p>
          <a:p>
            <a:pPr lvl="0" algn="ctr">
              <a:buClr>
                <a:srgbClr val="000000"/>
              </a:buClr>
              <a:buSzPts val="2300"/>
            </a:pPr>
            <a:r>
              <a:rPr lang="kk-KZ" b="1" dirty="0">
                <a:latin typeface="Arial"/>
                <a:ea typeface="Arial"/>
                <a:cs typeface="Arial"/>
                <a:sym typeface="Arial"/>
              </a:rPr>
              <a:t>СУД МФЦА</a:t>
            </a:r>
            <a:endParaRPr lang="kk-KZ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8611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4"/>
          <p:cNvSpPr/>
          <p:nvPr/>
        </p:nvSpPr>
        <p:spPr>
          <a:xfrm>
            <a:off x="4645914" y="5096733"/>
            <a:ext cx="880278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14"/>
          <p:cNvSpPr txBox="1"/>
          <p:nvPr/>
        </p:nvSpPr>
        <p:spPr>
          <a:xfrm>
            <a:off x="5494503" y="971382"/>
            <a:ext cx="6534211" cy="893909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ru-RU" sz="1400" dirty="0" smtClean="0">
                <a:latin typeface="Arial"/>
                <a:ea typeface="Arial"/>
                <a:cs typeface="Arial"/>
                <a:sym typeface="Arial"/>
              </a:rPr>
              <a:t>Конституционный закон Республики Казахстан от 7 декабря 2015 года «О Международном финансовом центре «Астана»</a:t>
            </a:r>
            <a:r>
              <a:rPr lang="en-US" sz="1400" dirty="0" smtClean="0"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kk-KZ" sz="1400" dirty="0" smtClean="0">
                <a:latin typeface="Arial"/>
                <a:ea typeface="Arial"/>
                <a:cs typeface="Arial"/>
                <a:sym typeface="Arial"/>
              </a:rPr>
              <a:t>МАЦ</a:t>
            </a:r>
            <a:r>
              <a:rPr lang="ru-RU" sz="1400" dirty="0" smtClean="0">
                <a:latin typeface="Arial"/>
                <a:ea typeface="Arial"/>
                <a:cs typeface="Arial"/>
                <a:sym typeface="Arial"/>
              </a:rPr>
              <a:t>). </a:t>
            </a:r>
            <a:endParaRPr lang="en-US" sz="1400" dirty="0" smtClean="0"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  <a:buSzPts val="1600"/>
            </a:pPr>
            <a:r>
              <a:rPr lang="ru-RU" sz="1400" i="1" dirty="0" smtClean="0"/>
              <a:t>Регламент МАЦ МФЦА был </a:t>
            </a:r>
            <a:r>
              <a:rPr lang="ru-RU" sz="1400" i="1" dirty="0"/>
              <a:t>утвержден Постановлением Совета управления МФЦА от 5 декабря 2017 года </a:t>
            </a:r>
            <a:endParaRPr sz="1400" i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4"/>
          <p:cNvSpPr/>
          <p:nvPr/>
        </p:nvSpPr>
        <p:spPr>
          <a:xfrm>
            <a:off x="469083" y="974253"/>
            <a:ext cx="4080605" cy="719003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ctr">
              <a:buClr>
                <a:srgbClr val="E74823"/>
              </a:buClr>
              <a:buSzPts val="1600"/>
            </a:pPr>
            <a:r>
              <a:rPr lang="ru-RU" sz="2000" b="1" dirty="0">
                <a:ea typeface="Arial"/>
                <a:cs typeface="Arial"/>
                <a:sym typeface="Arial"/>
              </a:rPr>
              <a:t>ПРАВОВОЕ РЕГУЛИРОВАНИЕ </a:t>
            </a:r>
            <a:endParaRPr sz="2000" b="1" dirty="0"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4"/>
          <p:cNvSpPr/>
          <p:nvPr/>
        </p:nvSpPr>
        <p:spPr>
          <a:xfrm>
            <a:off x="440205" y="2174495"/>
            <a:ext cx="4080605" cy="1061547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ctr">
              <a:buClr>
                <a:srgbClr val="E74823"/>
              </a:buClr>
              <a:buSzPts val="1600"/>
            </a:pPr>
            <a:r>
              <a:rPr lang="ru-RU" sz="2000" b="1" dirty="0" smtClean="0">
                <a:ea typeface="Arial"/>
                <a:cs typeface="Arial"/>
                <a:sym typeface="Arial"/>
              </a:rPr>
              <a:t>МЕЖДУНАРОДНЫЙ АРБИТРАЖНЫЙ ЦЕНТР </a:t>
            </a:r>
            <a:endParaRPr sz="2000" b="1" dirty="0"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4"/>
          <p:cNvSpPr/>
          <p:nvPr/>
        </p:nvSpPr>
        <p:spPr>
          <a:xfrm>
            <a:off x="4672754" y="1083894"/>
            <a:ext cx="821749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191;p14"/>
          <p:cNvSpPr/>
          <p:nvPr/>
        </p:nvSpPr>
        <p:spPr>
          <a:xfrm>
            <a:off x="4602289" y="2333949"/>
            <a:ext cx="810734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92;p14"/>
          <p:cNvSpPr txBox="1"/>
          <p:nvPr/>
        </p:nvSpPr>
        <p:spPr>
          <a:xfrm>
            <a:off x="5494503" y="1934963"/>
            <a:ext cx="6534211" cy="2843866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algn="just">
              <a:buClr>
                <a:srgbClr val="000000"/>
              </a:buClr>
              <a:buSzPts val="1600"/>
            </a:pPr>
            <a:r>
              <a:rPr lang="ru-RU" sz="1400" dirty="0">
                <a:latin typeface="Arial"/>
                <a:ea typeface="Arial"/>
                <a:cs typeface="Arial"/>
              </a:rPr>
              <a:t>Стороны могут договориться о том, чтобы МАЦ: </a:t>
            </a:r>
          </a:p>
          <a:p>
            <a:pPr algn="just">
              <a:buClr>
                <a:srgbClr val="000000"/>
              </a:buClr>
              <a:buSzPts val="1600"/>
            </a:pPr>
            <a:r>
              <a:rPr lang="ru-RU" sz="1400" dirty="0">
                <a:latin typeface="Arial"/>
                <a:ea typeface="Arial"/>
                <a:cs typeface="Arial"/>
              </a:rPr>
              <a:t>• Администрировал арбитражный процесс в  соответствии с Правилами арбитража и медиации МАЦ от 2018 года. Данные правила включают процедуры ускоренного арбитража, назначения чрезвычайных арбитров и  разрешения споров по инвестиционным договорам; </a:t>
            </a:r>
          </a:p>
          <a:p>
            <a:pPr algn="just">
              <a:buClr>
                <a:srgbClr val="000000"/>
              </a:buClr>
              <a:buSzPts val="1600"/>
            </a:pPr>
            <a:r>
              <a:rPr lang="ru-RU" sz="1400" dirty="0">
                <a:latin typeface="Arial"/>
                <a:ea typeface="Arial"/>
                <a:cs typeface="Arial"/>
              </a:rPr>
              <a:t>• Администрировал арбитражный процесс в  соответствии с  Арбитражным регламентом Комиссии ООН по праву международной торговли (ЮНСИТРАЛ) или специальным арбитражным регламентом, согласованным сторонами; </a:t>
            </a:r>
          </a:p>
          <a:p>
            <a:pPr algn="just">
              <a:buClr>
                <a:srgbClr val="000000"/>
              </a:buClr>
              <a:buSzPts val="1600"/>
            </a:pPr>
            <a:r>
              <a:rPr lang="ru-RU" sz="1400" dirty="0">
                <a:latin typeface="Arial"/>
                <a:ea typeface="Arial"/>
                <a:cs typeface="Arial"/>
              </a:rPr>
              <a:t>• Осуществлял медиацию в соответствии с Правилами арбитража и медиации МАЦ или специальными правилами медиации, согласованными сторонами; </a:t>
            </a:r>
          </a:p>
          <a:p>
            <a:pPr algn="just">
              <a:buClr>
                <a:srgbClr val="000000"/>
              </a:buClr>
              <a:buSzPts val="1600"/>
            </a:pPr>
            <a:r>
              <a:rPr lang="ru-RU" sz="1400" dirty="0">
                <a:latin typeface="Arial"/>
                <a:ea typeface="Arial"/>
                <a:cs typeface="Arial"/>
              </a:rPr>
              <a:t>• Обеспечил другие формы альтернативного разрешения споров. </a:t>
            </a:r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94;p14"/>
          <p:cNvSpPr/>
          <p:nvPr/>
        </p:nvSpPr>
        <p:spPr>
          <a:xfrm>
            <a:off x="440205" y="4772301"/>
            <a:ext cx="4080605" cy="1201379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lvl="0" algn="ctr">
              <a:buClr>
                <a:srgbClr val="E74823"/>
              </a:buClr>
              <a:buSzPts val="1600"/>
            </a:pPr>
            <a:r>
              <a:rPr lang="ru-RU" sz="2000" b="1" dirty="0" smtClean="0">
                <a:ea typeface="Arial"/>
                <a:cs typeface="Arial"/>
                <a:sym typeface="Arial"/>
              </a:rPr>
              <a:t>ЮРИСДИКЦИЯ И ПРИЗНАНИЕ РЕШЕНИЙ</a:t>
            </a:r>
            <a:endParaRPr lang="ru-RU" sz="2000" b="1" dirty="0">
              <a:ea typeface="Arial"/>
              <a:cs typeface="Arial"/>
              <a:sym typeface="Arial"/>
            </a:endParaRPr>
          </a:p>
          <a:p>
            <a:pPr marL="11516" algn="just">
              <a:buClr>
                <a:srgbClr val="E74823"/>
              </a:buClr>
              <a:buSzPts val="1600"/>
            </a:pPr>
            <a:endParaRPr sz="127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92;p14"/>
          <p:cNvSpPr txBox="1"/>
          <p:nvPr/>
        </p:nvSpPr>
        <p:spPr>
          <a:xfrm>
            <a:off x="5570878" y="4818364"/>
            <a:ext cx="6457836" cy="2039636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marL="285750" indent="-285750" algn="just"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"/>
                <a:ea typeface="Arial"/>
                <a:cs typeface="Arial"/>
              </a:rPr>
              <a:t>Споры на основе арбитражного соглашения либо соглашения о медиации</a:t>
            </a:r>
          </a:p>
          <a:p>
            <a:pPr marL="285750" indent="-285750" algn="just"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"/>
                <a:ea typeface="Arial"/>
                <a:cs typeface="Arial"/>
              </a:rPr>
              <a:t>Признание </a:t>
            </a:r>
            <a:r>
              <a:rPr lang="ru-RU" sz="1400" dirty="0">
                <a:latin typeface="Arial"/>
                <a:ea typeface="Arial"/>
                <a:cs typeface="Arial"/>
              </a:rPr>
              <a:t>и  исполнение арбитражных решений МАЦ в </a:t>
            </a:r>
            <a:r>
              <a:rPr lang="ru-RU" sz="1400" dirty="0" smtClean="0">
                <a:latin typeface="Arial"/>
                <a:ea typeface="Arial"/>
                <a:cs typeface="Arial"/>
              </a:rPr>
              <a:t>РК осуществляется </a:t>
            </a:r>
            <a:r>
              <a:rPr lang="ru-RU" sz="1400" dirty="0">
                <a:latin typeface="Arial"/>
                <a:ea typeface="Arial"/>
                <a:cs typeface="Arial"/>
              </a:rPr>
              <a:t>в  том же порядке и  на тех же условиях, что и  признание, и  исполнение арбитражных решений, вынесенных арбитражами в  </a:t>
            </a:r>
            <a:r>
              <a:rPr lang="ru-RU" sz="1400" dirty="0" smtClean="0">
                <a:latin typeface="Arial"/>
                <a:ea typeface="Arial"/>
                <a:cs typeface="Arial"/>
              </a:rPr>
              <a:t>РК. </a:t>
            </a:r>
            <a:r>
              <a:rPr lang="ru-RU" sz="1400" dirty="0">
                <a:latin typeface="Arial"/>
                <a:ea typeface="Arial"/>
                <a:cs typeface="Arial"/>
              </a:rPr>
              <a:t>Исполнительный лист на арбитражные решения МАЦ выдается Судом МФЦА. Арбитражные решения МАЦ также подлежат исполнению на международном уровне в  соответствии с  Нью-Йоркской конвенцией от 1958 года. </a:t>
            </a:r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96540" y="2649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buClr>
                <a:srgbClr val="000000"/>
              </a:buClr>
              <a:buSzPts val="2300"/>
            </a:pPr>
            <a:r>
              <a:rPr lang="kk-KZ" b="1" dirty="0">
                <a:sym typeface="Arial"/>
              </a:rPr>
              <a:t>СУДЕБНЫЕ МЕХАНИЗМЫ ЗАЩИТЫ ПРАВ ИНВЕСТОРОВ</a:t>
            </a:r>
          </a:p>
          <a:p>
            <a:pPr lvl="0" algn="ctr">
              <a:buClr>
                <a:srgbClr val="000000"/>
              </a:buClr>
              <a:buSzPts val="2300"/>
            </a:pPr>
            <a:r>
              <a:rPr lang="kk-KZ" b="1" dirty="0">
                <a:sym typeface="Arial"/>
              </a:rPr>
              <a:t>МЕЖДУНАРОДНЫЙ АРБИТРАЖНЫЙ ЦЕНТР</a:t>
            </a:r>
            <a:endParaRPr lang="kk-KZ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0153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6"/>
          <p:cNvSpPr/>
          <p:nvPr/>
        </p:nvSpPr>
        <p:spPr>
          <a:xfrm>
            <a:off x="1201875" y="4169826"/>
            <a:ext cx="4080605" cy="861492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ctr">
              <a:buClr>
                <a:srgbClr val="E74823"/>
              </a:buClr>
              <a:buSzPts val="1600"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a typeface="Arial"/>
                <a:cs typeface="Arial"/>
                <a:sym typeface="Arial"/>
              </a:rPr>
              <a:t>СУД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a typeface="Arial"/>
                <a:cs typeface="Arial"/>
                <a:sym typeface="Arial"/>
              </a:rPr>
              <a:t>Западно-Казахстанской области</a:t>
            </a:r>
            <a:endParaRPr sz="2000" b="1" dirty="0">
              <a:solidFill>
                <a:schemeClr val="accent5">
                  <a:lumMod val="50000"/>
                </a:schemeClr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16"/>
          <p:cNvSpPr/>
          <p:nvPr/>
        </p:nvSpPr>
        <p:spPr>
          <a:xfrm>
            <a:off x="5518650" y="1608635"/>
            <a:ext cx="623244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16"/>
          <p:cNvSpPr/>
          <p:nvPr/>
        </p:nvSpPr>
        <p:spPr>
          <a:xfrm>
            <a:off x="5391021" y="4426837"/>
            <a:ext cx="623244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16"/>
          <p:cNvSpPr txBox="1"/>
          <p:nvPr/>
        </p:nvSpPr>
        <p:spPr>
          <a:xfrm>
            <a:off x="6197063" y="2438400"/>
            <a:ext cx="4816932" cy="1632815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fontAlgn="base"/>
            <a:r>
              <a:rPr lang="ru-RU" sz="1600" b="1" dirty="0"/>
              <a:t>Статья 28. </a:t>
            </a:r>
            <a:r>
              <a:rPr lang="ru-RU" sz="1600" b="1" dirty="0" smtClean="0"/>
              <a:t>Гражданский процессуальный кодекс РК </a:t>
            </a:r>
            <a:r>
              <a:rPr lang="ru-RU" sz="1600" dirty="0" smtClean="0"/>
              <a:t>Верховный </a:t>
            </a:r>
            <a:r>
              <a:rPr lang="ru-RU" sz="1600" dirty="0"/>
              <a:t>Суд Республики Казахстан рассматривает и разрешает по правилам суда первой инстанции гражданские дела:</a:t>
            </a:r>
          </a:p>
          <a:p>
            <a:pPr fontAlgn="base"/>
            <a:r>
              <a:rPr lang="ru-RU" sz="1600" dirty="0" smtClean="0"/>
              <a:t>2</a:t>
            </a:r>
            <a:r>
              <a:rPr lang="ru-RU" sz="1600" dirty="0"/>
              <a:t>) по </a:t>
            </a:r>
            <a:r>
              <a:rPr lang="ru-RU" sz="1600" dirty="0">
                <a:hlinkClick r:id="rId3" tooltip="Кодекс Республики Казахстан от 29 октября 2015 года № 375-V «Предпринимательский кодекс Республики Казахстан» (с изменениями и дополнениями по состоянию на 01.08.2019 г.)"/>
              </a:rPr>
              <a:t>инвестиционным спорам</a:t>
            </a:r>
            <a:r>
              <a:rPr lang="ru-RU" sz="1600" dirty="0"/>
              <a:t>, стороной в которых является крупный инвестор.</a:t>
            </a:r>
          </a:p>
        </p:txBody>
      </p:sp>
      <p:sp>
        <p:nvSpPr>
          <p:cNvPr id="9" name="Google Shape;223;p16"/>
          <p:cNvSpPr/>
          <p:nvPr/>
        </p:nvSpPr>
        <p:spPr>
          <a:xfrm>
            <a:off x="1210515" y="1363764"/>
            <a:ext cx="4146010" cy="1074636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ctr">
              <a:buClr>
                <a:srgbClr val="E74823"/>
              </a:buClr>
              <a:buSzPts val="1600"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a typeface="Arial"/>
                <a:cs typeface="Arial"/>
                <a:sym typeface="Arial"/>
              </a:rPr>
              <a:t>ПРАВОВОЕ ОСНОВАНИЕ</a:t>
            </a:r>
            <a:endParaRPr sz="2000" b="1" dirty="0">
              <a:solidFill>
                <a:schemeClr val="accent5">
                  <a:lumMod val="50000"/>
                </a:schemeClr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10" name="Google Shape;229;p16"/>
          <p:cNvSpPr txBox="1"/>
          <p:nvPr/>
        </p:nvSpPr>
        <p:spPr>
          <a:xfrm>
            <a:off x="6304019" y="1340799"/>
            <a:ext cx="4461952" cy="1016218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lvl="0" algn="ctr">
              <a:buSzPts val="1600"/>
            </a:pPr>
            <a:r>
              <a:rPr lang="ru-MD" sz="1600" dirty="0" smtClean="0"/>
              <a:t>Программа </a:t>
            </a:r>
            <a:r>
              <a:rPr lang="ru-MD" sz="1600" dirty="0"/>
              <a:t>«Обеспечение верховенства закона» Стратегии Президента Республики Казахстан Н.А. Назарбаева - «</a:t>
            </a:r>
            <a:r>
              <a:rPr lang="ru-MD" sz="1600" u="sng" dirty="0">
                <a:hlinkClick r:id="rId4" tooltip="План нации - 100 конкретных шагов по реализации пяти институциональных реформ Главы государства Нурсултана Назарбаева (май 2015 года)"/>
              </a:rPr>
              <a:t>100 шагов</a:t>
            </a:r>
            <a:endParaRPr sz="127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226;p16"/>
          <p:cNvSpPr/>
          <p:nvPr/>
        </p:nvSpPr>
        <p:spPr>
          <a:xfrm>
            <a:off x="5498358" y="2884224"/>
            <a:ext cx="623244" cy="552514"/>
          </a:xfrm>
          <a:prstGeom prst="rightArrow">
            <a:avLst>
              <a:gd name="adj1" fmla="val 50000"/>
              <a:gd name="adj2" fmla="val 50000"/>
            </a:avLst>
          </a:prstGeom>
          <a:noFill/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endParaRPr sz="1632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223;p16"/>
          <p:cNvSpPr/>
          <p:nvPr/>
        </p:nvSpPr>
        <p:spPr>
          <a:xfrm>
            <a:off x="1243217" y="2678001"/>
            <a:ext cx="4080605" cy="96496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5305" tIns="47652" rIns="95305" bIns="47652" anchor="ctr" anchorCtr="0">
            <a:noAutofit/>
          </a:bodyPr>
          <a:lstStyle/>
          <a:p>
            <a:pPr marL="11516" algn="just">
              <a:buClr>
                <a:srgbClr val="E74823"/>
              </a:buClr>
              <a:buSzPts val="1600"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a typeface="Arial"/>
                <a:cs typeface="Arial"/>
                <a:sym typeface="Arial"/>
              </a:rPr>
              <a:t>ИНВЕСТИЦИОННАЯ КОЛЛЕГИЯ В ВЕРХОВНОМ СУДЕ</a:t>
            </a:r>
            <a:endParaRPr sz="2000" b="1" dirty="0">
              <a:solidFill>
                <a:schemeClr val="accent5">
                  <a:lumMod val="50000"/>
                </a:schemeClr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17" name="Google Shape;229;p16"/>
          <p:cNvSpPr txBox="1"/>
          <p:nvPr/>
        </p:nvSpPr>
        <p:spPr>
          <a:xfrm>
            <a:off x="6197062" y="4169826"/>
            <a:ext cx="4747423" cy="1262145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fontAlgn="base"/>
            <a:r>
              <a:rPr lang="ru-RU" sz="1600" b="1" dirty="0" smtClean="0"/>
              <a:t>Пункт 4 статьи 27 ГК РК</a:t>
            </a:r>
          </a:p>
          <a:p>
            <a:pPr fontAlgn="base"/>
            <a:r>
              <a:rPr lang="ru-RU" sz="1600" dirty="0"/>
              <a:t>Суд </a:t>
            </a:r>
            <a:r>
              <a:rPr lang="ru-RU" sz="1600" dirty="0" err="1" smtClean="0"/>
              <a:t>ЗКОпо</a:t>
            </a:r>
            <a:r>
              <a:rPr lang="ru-RU" sz="1600" dirty="0" smtClean="0"/>
              <a:t> </a:t>
            </a:r>
            <a:r>
              <a:rPr lang="ru-RU" sz="1600" dirty="0"/>
              <a:t>правилам суда первой инстанции рассматривает гражданские дела по </a:t>
            </a:r>
            <a:r>
              <a:rPr lang="ru-RU" sz="1600" dirty="0">
                <a:hlinkClick r:id="rId3"/>
              </a:rPr>
              <a:t>инвестиционным спорам</a:t>
            </a:r>
            <a:r>
              <a:rPr lang="ru-RU" sz="1600" dirty="0"/>
              <a:t>, кроме дел, подсудных Верховному Суду Республики Казахстан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18" name="Google Shape;229;p16"/>
          <p:cNvSpPr txBox="1"/>
          <p:nvPr/>
        </p:nvSpPr>
        <p:spPr>
          <a:xfrm>
            <a:off x="817666" y="5597817"/>
            <a:ext cx="10972706" cy="1164927"/>
          </a:xfrm>
          <a:prstGeom prst="rect">
            <a:avLst/>
          </a:prstGeom>
          <a:noFill/>
          <a:ln w="9525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5305" tIns="47652" rIns="95305" bIns="47652" anchor="t" anchorCtr="0">
            <a:noAutofit/>
          </a:bodyPr>
          <a:lstStyle/>
          <a:p>
            <a:pPr fontAlgn="base"/>
            <a:r>
              <a:rPr lang="ru-RU" sz="1000" dirty="0" smtClean="0"/>
              <a:t>Суд </a:t>
            </a:r>
            <a:r>
              <a:rPr lang="ru-RU" sz="1000" dirty="0" err="1" smtClean="0"/>
              <a:t>ЗКОрассматривает</a:t>
            </a:r>
            <a:r>
              <a:rPr lang="ru-RU" sz="1000" dirty="0" smtClean="0"/>
              <a:t> </a:t>
            </a:r>
            <a:r>
              <a:rPr lang="ru-RU" sz="1000" dirty="0" smtClean="0"/>
              <a:t>также иные споры между инвесторами и государственными органами, связанные с инвестиционной деятельностью инвестора, с участием:</a:t>
            </a:r>
          </a:p>
          <a:p>
            <a:pPr fontAlgn="base"/>
            <a:r>
              <a:rPr lang="ru-RU" sz="1000" dirty="0" smtClean="0"/>
              <a:t>1) иностранного юридического лица (его филиала, представительства), осуществляющего предпринимательскую деятельность на территории Республики Казахстан;</a:t>
            </a:r>
          </a:p>
          <a:p>
            <a:pPr fontAlgn="base"/>
            <a:r>
              <a:rPr lang="ru-RU" sz="1000" dirty="0" smtClean="0"/>
              <a:t>2) юридического лица, созданного с иностранным участием в порядке, установленном законодательством Республики Казахстан, пятьдесят и более процентов голосующих акций (долей участия в уставном капитале) которого принадлежат иностранному инвестору;</a:t>
            </a:r>
          </a:p>
          <a:p>
            <a:pPr fontAlgn="base"/>
            <a:r>
              <a:rPr lang="ru-RU" sz="1000" dirty="0" smtClean="0"/>
              <a:t>3) инвесторов при наличии заключенного контракта с государством на осуществление инвестиций.</a:t>
            </a:r>
          </a:p>
          <a:p>
            <a:pPr fontAlgn="base"/>
            <a:r>
              <a:rPr lang="ru-RU" sz="1000" dirty="0" smtClean="0"/>
              <a:t>5. Иные споры, вытекающие из правоотношений с участием инвестора, не связанные с инвестиционной деятельностью, а также споры с участием инвестора, подлежащие рассмотрению в упрощенном производстве, подсудны районным (городским) и приравненным к ним судам в соответствии с подсудностью, установленной главой 3 настоящего Кодекса.</a:t>
            </a:r>
            <a:endParaRPr lang="ru-RU" sz="1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073602" y="20083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buClr>
                <a:srgbClr val="000000"/>
              </a:buClr>
              <a:buSzPts val="2300"/>
            </a:pPr>
            <a:r>
              <a:rPr lang="kk-KZ" b="1" dirty="0">
                <a:sym typeface="Arial"/>
              </a:rPr>
              <a:t>СУДЕБНЫЕ МЕХАНИЗМЫ ЗАЩИТЫ ПРАВ ИНВЕСТОРОВ</a:t>
            </a:r>
          </a:p>
          <a:p>
            <a:pPr lvl="0" algn="ctr">
              <a:buClr>
                <a:srgbClr val="000000"/>
              </a:buClr>
              <a:buSzPts val="2300"/>
            </a:pPr>
            <a:r>
              <a:rPr lang="kk-KZ" b="1" dirty="0">
                <a:sym typeface="Arial"/>
              </a:rPr>
              <a:t>ОТДЕЛЬНОЕ СУДПРОИЗВОДСТВО ПО ИНВЕСТИЦИОННЫМ СПОРАМ</a:t>
            </a:r>
            <a:endParaRPr lang="kk-KZ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04560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759</Words>
  <Application>Microsoft Office PowerPoint</Application>
  <PresentationFormat>Широкоэкранный</PresentationFormat>
  <Paragraphs>108</Paragraphs>
  <Slides>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Alida Tuyebekova</dc:creator>
  <cp:lastModifiedBy>Жамбыл</cp:lastModifiedBy>
  <cp:revision>20</cp:revision>
  <dcterms:created xsi:type="dcterms:W3CDTF">2019-08-26T14:09:56Z</dcterms:created>
  <dcterms:modified xsi:type="dcterms:W3CDTF">2019-09-07T05:53:54Z</dcterms:modified>
</cp:coreProperties>
</file>